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55"/>
  </p:notesMasterIdLst>
  <p:sldIdLst>
    <p:sldId id="308" r:id="rId2"/>
    <p:sldId id="309" r:id="rId3"/>
    <p:sldId id="326" r:id="rId4"/>
    <p:sldId id="257" r:id="rId5"/>
    <p:sldId id="313" r:id="rId6"/>
    <p:sldId id="281" r:id="rId7"/>
    <p:sldId id="290" r:id="rId8"/>
    <p:sldId id="291" r:id="rId9"/>
    <p:sldId id="302" r:id="rId10"/>
    <p:sldId id="282" r:id="rId11"/>
    <p:sldId id="283" r:id="rId12"/>
    <p:sldId id="284" r:id="rId13"/>
    <p:sldId id="297" r:id="rId14"/>
    <p:sldId id="298" r:id="rId15"/>
    <p:sldId id="301" r:id="rId16"/>
    <p:sldId id="307" r:id="rId17"/>
    <p:sldId id="312" r:id="rId18"/>
    <p:sldId id="299" r:id="rId19"/>
    <p:sldId id="311" r:id="rId20"/>
    <p:sldId id="300" r:id="rId21"/>
    <p:sldId id="267" r:id="rId22"/>
    <p:sldId id="268" r:id="rId23"/>
    <p:sldId id="259" r:id="rId24"/>
    <p:sldId id="260" r:id="rId25"/>
    <p:sldId id="261" r:id="rId26"/>
    <p:sldId id="262" r:id="rId27"/>
    <p:sldId id="263" r:id="rId28"/>
    <p:sldId id="264" r:id="rId29"/>
    <p:sldId id="265" r:id="rId30"/>
    <p:sldId id="266" r:id="rId31"/>
    <p:sldId id="270" r:id="rId32"/>
    <p:sldId id="271" r:id="rId33"/>
    <p:sldId id="272" r:id="rId34"/>
    <p:sldId id="273" r:id="rId35"/>
    <p:sldId id="274" r:id="rId36"/>
    <p:sldId id="275" r:id="rId37"/>
    <p:sldId id="276" r:id="rId38"/>
    <p:sldId id="330" r:id="rId39"/>
    <p:sldId id="292" r:id="rId40"/>
    <p:sldId id="306" r:id="rId41"/>
    <p:sldId id="293" r:id="rId42"/>
    <p:sldId id="295" r:id="rId43"/>
    <p:sldId id="294" r:id="rId44"/>
    <p:sldId id="310" r:id="rId45"/>
    <p:sldId id="318" r:id="rId46"/>
    <p:sldId id="317" r:id="rId47"/>
    <p:sldId id="327" r:id="rId48"/>
    <p:sldId id="322" r:id="rId49"/>
    <p:sldId id="316" r:id="rId50"/>
    <p:sldId id="315" r:id="rId51"/>
    <p:sldId id="328" r:id="rId52"/>
    <p:sldId id="329" r:id="rId53"/>
    <p:sldId id="325" r:id="rId5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5416"/>
  </p:normalViewPr>
  <p:slideViewPr>
    <p:cSldViewPr snapToGrid="0" snapToObjects="1">
      <p:cViewPr varScale="1">
        <p:scale>
          <a:sx n="99" d="100"/>
          <a:sy n="99" d="100"/>
        </p:scale>
        <p:origin x="146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E17E65-BA13-4E43-9945-BEA99533A587}" type="datetimeFigureOut">
              <a:rPr lang="sv-SE" smtClean="0"/>
              <a:t>2020-06-26</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24BCA9-975F-864F-A47B-E7BB81D5359F}" type="slidenum">
              <a:rPr lang="sv-SE" smtClean="0"/>
              <a:t>‹#›</a:t>
            </a:fld>
            <a:endParaRPr lang="sv-SE"/>
          </a:p>
        </p:txBody>
      </p:sp>
    </p:spTree>
    <p:extLst>
      <p:ext uri="{BB962C8B-B14F-4D97-AF65-F5344CB8AC3E}">
        <p14:creationId xmlns:p14="http://schemas.microsoft.com/office/powerpoint/2010/main" val="2051236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Länkar på vår webb…</a:t>
            </a:r>
          </a:p>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A08B367-EF69-3142-BA74-8CA5341522CE}"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09723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sv-SE"/>
              <a:t>Klicka här för att ändra mall för rubrikformat</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C16B5F8C-EC75-8C4F-998F-B6FD0A93D4F6}" type="datetime1">
              <a:rPr lang="sv-SE" smtClean="0"/>
              <a:t>2020-06-26</a:t>
            </a:fld>
            <a:endParaRPr lang="sv-SE"/>
          </a:p>
        </p:txBody>
      </p:sp>
      <p:sp>
        <p:nvSpPr>
          <p:cNvPr id="5" name="Footer Placeholder 4"/>
          <p:cNvSpPr>
            <a:spLocks noGrp="1"/>
          </p:cNvSpPr>
          <p:nvPr>
            <p:ph type="ftr" sz="quarter" idx="11"/>
          </p:nvPr>
        </p:nvSpPr>
        <p:spPr/>
        <p:txBody>
          <a:bodyPr/>
          <a:lstStyle/>
          <a:p>
            <a:r>
              <a:rPr lang="sv-SE"/>
              <a:t>Styrelseutbildning ISR 2020</a:t>
            </a:r>
          </a:p>
        </p:txBody>
      </p:sp>
      <p:sp>
        <p:nvSpPr>
          <p:cNvPr id="6" name="Slide Number Placeholder 5"/>
          <p:cNvSpPr>
            <a:spLocks noGrp="1"/>
          </p:cNvSpPr>
          <p:nvPr>
            <p:ph type="sldNum" sz="quarter" idx="12"/>
          </p:nvPr>
        </p:nvSpPr>
        <p:spPr/>
        <p:txBody>
          <a:bodyPr/>
          <a:lstStyle/>
          <a:p>
            <a:fld id="{299EF732-A623-C64E-8962-5576D96ADA53}" type="slidenum">
              <a:rPr lang="sv-SE" smtClean="0"/>
              <a:t>‹#›</a:t>
            </a:fld>
            <a:endParaRPr lang="sv-SE"/>
          </a:p>
        </p:txBody>
      </p:sp>
    </p:spTree>
    <p:extLst>
      <p:ext uri="{BB962C8B-B14F-4D97-AF65-F5344CB8AC3E}">
        <p14:creationId xmlns:p14="http://schemas.microsoft.com/office/powerpoint/2010/main" val="3238365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02AE5E9D-14B2-7144-8E41-286154991400}" type="datetime1">
              <a:rPr lang="sv-SE" smtClean="0"/>
              <a:t>2020-06-26</a:t>
            </a:fld>
            <a:endParaRPr lang="sv-SE"/>
          </a:p>
        </p:txBody>
      </p:sp>
      <p:sp>
        <p:nvSpPr>
          <p:cNvPr id="5" name="Footer Placeholder 4"/>
          <p:cNvSpPr>
            <a:spLocks noGrp="1"/>
          </p:cNvSpPr>
          <p:nvPr>
            <p:ph type="ftr" sz="quarter" idx="11"/>
          </p:nvPr>
        </p:nvSpPr>
        <p:spPr/>
        <p:txBody>
          <a:bodyPr/>
          <a:lstStyle/>
          <a:p>
            <a:r>
              <a:rPr lang="sv-SE"/>
              <a:t>Styrelseutbildning ISR 2020</a:t>
            </a:r>
          </a:p>
        </p:txBody>
      </p:sp>
      <p:sp>
        <p:nvSpPr>
          <p:cNvPr id="6" name="Slide Number Placeholder 5"/>
          <p:cNvSpPr>
            <a:spLocks noGrp="1"/>
          </p:cNvSpPr>
          <p:nvPr>
            <p:ph type="sldNum" sz="quarter" idx="12"/>
          </p:nvPr>
        </p:nvSpPr>
        <p:spPr/>
        <p:txBody>
          <a:bodyPr/>
          <a:lstStyle/>
          <a:p>
            <a:fld id="{299EF732-A623-C64E-8962-5576D96ADA53}" type="slidenum">
              <a:rPr lang="sv-SE" smtClean="0"/>
              <a:t>‹#›</a:t>
            </a:fld>
            <a:endParaRPr lang="sv-SE"/>
          </a:p>
        </p:txBody>
      </p:sp>
    </p:spTree>
    <p:extLst>
      <p:ext uri="{BB962C8B-B14F-4D97-AF65-F5344CB8AC3E}">
        <p14:creationId xmlns:p14="http://schemas.microsoft.com/office/powerpoint/2010/main" val="985335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DE77C126-C3EE-A34B-9917-CAD6C921DBFE}" type="datetime1">
              <a:rPr lang="sv-SE" smtClean="0"/>
              <a:t>2020-06-26</a:t>
            </a:fld>
            <a:endParaRPr lang="sv-SE"/>
          </a:p>
        </p:txBody>
      </p:sp>
      <p:sp>
        <p:nvSpPr>
          <p:cNvPr id="5" name="Footer Placeholder 4"/>
          <p:cNvSpPr>
            <a:spLocks noGrp="1"/>
          </p:cNvSpPr>
          <p:nvPr>
            <p:ph type="ftr" sz="quarter" idx="11"/>
          </p:nvPr>
        </p:nvSpPr>
        <p:spPr/>
        <p:txBody>
          <a:bodyPr/>
          <a:lstStyle/>
          <a:p>
            <a:r>
              <a:rPr lang="sv-SE"/>
              <a:t>Styrelseutbildning ISR 2020</a:t>
            </a:r>
          </a:p>
        </p:txBody>
      </p:sp>
      <p:sp>
        <p:nvSpPr>
          <p:cNvPr id="6" name="Slide Number Placeholder 5"/>
          <p:cNvSpPr>
            <a:spLocks noGrp="1"/>
          </p:cNvSpPr>
          <p:nvPr>
            <p:ph type="sldNum" sz="quarter" idx="12"/>
          </p:nvPr>
        </p:nvSpPr>
        <p:spPr/>
        <p:txBody>
          <a:bodyPr/>
          <a:lstStyle/>
          <a:p>
            <a:fld id="{299EF732-A623-C64E-8962-5576D96ADA53}" type="slidenum">
              <a:rPr lang="sv-SE" smtClean="0"/>
              <a:t>‹#›</a:t>
            </a:fld>
            <a:endParaRPr lang="sv-SE"/>
          </a:p>
        </p:txBody>
      </p:sp>
    </p:spTree>
    <p:extLst>
      <p:ext uri="{BB962C8B-B14F-4D97-AF65-F5344CB8AC3E}">
        <p14:creationId xmlns:p14="http://schemas.microsoft.com/office/powerpoint/2010/main" val="3323127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CF16E81D-95B4-AA42-A804-8C326214118B}" type="datetime1">
              <a:rPr lang="sv-SE" smtClean="0"/>
              <a:t>2020-06-26</a:t>
            </a:fld>
            <a:endParaRPr lang="sv-SE"/>
          </a:p>
        </p:txBody>
      </p:sp>
      <p:sp>
        <p:nvSpPr>
          <p:cNvPr id="5" name="Footer Placeholder 4"/>
          <p:cNvSpPr>
            <a:spLocks noGrp="1"/>
          </p:cNvSpPr>
          <p:nvPr>
            <p:ph type="ftr" sz="quarter" idx="11"/>
          </p:nvPr>
        </p:nvSpPr>
        <p:spPr/>
        <p:txBody>
          <a:bodyPr/>
          <a:lstStyle/>
          <a:p>
            <a:r>
              <a:rPr lang="sv-SE"/>
              <a:t>Styrelseutbildning ISR 2020</a:t>
            </a:r>
          </a:p>
        </p:txBody>
      </p:sp>
      <p:sp>
        <p:nvSpPr>
          <p:cNvPr id="6" name="Slide Number Placeholder 5"/>
          <p:cNvSpPr>
            <a:spLocks noGrp="1"/>
          </p:cNvSpPr>
          <p:nvPr>
            <p:ph type="sldNum" sz="quarter" idx="12"/>
          </p:nvPr>
        </p:nvSpPr>
        <p:spPr/>
        <p:txBody>
          <a:bodyPr/>
          <a:lstStyle/>
          <a:p>
            <a:fld id="{299EF732-A623-C64E-8962-5576D96ADA53}" type="slidenum">
              <a:rPr lang="sv-SE" smtClean="0"/>
              <a:t>‹#›</a:t>
            </a:fld>
            <a:endParaRPr lang="sv-SE"/>
          </a:p>
        </p:txBody>
      </p:sp>
    </p:spTree>
    <p:extLst>
      <p:ext uri="{BB962C8B-B14F-4D97-AF65-F5344CB8AC3E}">
        <p14:creationId xmlns:p14="http://schemas.microsoft.com/office/powerpoint/2010/main" val="1343270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sv-SE"/>
              <a:t>Klicka här för att ändra mall för rubrikformat</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46B48D98-39AC-8A49-8DAE-826461CD8D28}" type="datetime1">
              <a:rPr lang="sv-SE" smtClean="0"/>
              <a:t>2020-06-26</a:t>
            </a:fld>
            <a:endParaRPr lang="sv-SE"/>
          </a:p>
        </p:txBody>
      </p:sp>
      <p:sp>
        <p:nvSpPr>
          <p:cNvPr id="5" name="Footer Placeholder 4"/>
          <p:cNvSpPr>
            <a:spLocks noGrp="1"/>
          </p:cNvSpPr>
          <p:nvPr>
            <p:ph type="ftr" sz="quarter" idx="11"/>
          </p:nvPr>
        </p:nvSpPr>
        <p:spPr/>
        <p:txBody>
          <a:bodyPr/>
          <a:lstStyle/>
          <a:p>
            <a:r>
              <a:rPr lang="sv-SE"/>
              <a:t>Styrelseutbildning ISR 2020</a:t>
            </a:r>
          </a:p>
        </p:txBody>
      </p:sp>
      <p:sp>
        <p:nvSpPr>
          <p:cNvPr id="6" name="Slide Number Placeholder 5"/>
          <p:cNvSpPr>
            <a:spLocks noGrp="1"/>
          </p:cNvSpPr>
          <p:nvPr>
            <p:ph type="sldNum" sz="quarter" idx="12"/>
          </p:nvPr>
        </p:nvSpPr>
        <p:spPr/>
        <p:txBody>
          <a:bodyPr/>
          <a:lstStyle/>
          <a:p>
            <a:fld id="{299EF732-A623-C64E-8962-5576D96ADA53}" type="slidenum">
              <a:rPr lang="sv-SE" smtClean="0"/>
              <a:t>‹#›</a:t>
            </a:fld>
            <a:endParaRPr lang="sv-SE"/>
          </a:p>
        </p:txBody>
      </p:sp>
    </p:spTree>
    <p:extLst>
      <p:ext uri="{BB962C8B-B14F-4D97-AF65-F5344CB8AC3E}">
        <p14:creationId xmlns:p14="http://schemas.microsoft.com/office/powerpoint/2010/main" val="1111753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6F536F9F-AA60-3942-9D4C-FB262184C6C3}" type="datetime1">
              <a:rPr lang="sv-SE" smtClean="0"/>
              <a:t>2020-06-26</a:t>
            </a:fld>
            <a:endParaRPr lang="sv-SE"/>
          </a:p>
        </p:txBody>
      </p:sp>
      <p:sp>
        <p:nvSpPr>
          <p:cNvPr id="6" name="Footer Placeholder 5"/>
          <p:cNvSpPr>
            <a:spLocks noGrp="1"/>
          </p:cNvSpPr>
          <p:nvPr>
            <p:ph type="ftr" sz="quarter" idx="11"/>
          </p:nvPr>
        </p:nvSpPr>
        <p:spPr/>
        <p:txBody>
          <a:bodyPr/>
          <a:lstStyle/>
          <a:p>
            <a:r>
              <a:rPr lang="sv-SE"/>
              <a:t>Styrelseutbildning ISR 2020</a:t>
            </a:r>
          </a:p>
        </p:txBody>
      </p:sp>
      <p:sp>
        <p:nvSpPr>
          <p:cNvPr id="7" name="Slide Number Placeholder 6"/>
          <p:cNvSpPr>
            <a:spLocks noGrp="1"/>
          </p:cNvSpPr>
          <p:nvPr>
            <p:ph type="sldNum" sz="quarter" idx="12"/>
          </p:nvPr>
        </p:nvSpPr>
        <p:spPr/>
        <p:txBody>
          <a:bodyPr/>
          <a:lstStyle/>
          <a:p>
            <a:fld id="{299EF732-A623-C64E-8962-5576D96ADA53}" type="slidenum">
              <a:rPr lang="sv-SE" smtClean="0"/>
              <a:t>‹#›</a:t>
            </a:fld>
            <a:endParaRPr lang="sv-SE"/>
          </a:p>
        </p:txBody>
      </p:sp>
    </p:spTree>
    <p:extLst>
      <p:ext uri="{BB962C8B-B14F-4D97-AF65-F5344CB8AC3E}">
        <p14:creationId xmlns:p14="http://schemas.microsoft.com/office/powerpoint/2010/main" val="754267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629842" y="2505075"/>
            <a:ext cx="3868340"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4629150" y="2505075"/>
            <a:ext cx="3887391"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B76A7206-6DC0-9046-9BAC-F3DE5E7060FE}" type="datetime1">
              <a:rPr lang="sv-SE" smtClean="0"/>
              <a:t>2020-06-26</a:t>
            </a:fld>
            <a:endParaRPr lang="sv-SE"/>
          </a:p>
        </p:txBody>
      </p:sp>
      <p:sp>
        <p:nvSpPr>
          <p:cNvPr id="8" name="Footer Placeholder 7"/>
          <p:cNvSpPr>
            <a:spLocks noGrp="1"/>
          </p:cNvSpPr>
          <p:nvPr>
            <p:ph type="ftr" sz="quarter" idx="11"/>
          </p:nvPr>
        </p:nvSpPr>
        <p:spPr/>
        <p:txBody>
          <a:bodyPr/>
          <a:lstStyle/>
          <a:p>
            <a:r>
              <a:rPr lang="sv-SE"/>
              <a:t>Styrelseutbildning ISR 2020</a:t>
            </a:r>
          </a:p>
        </p:txBody>
      </p:sp>
      <p:sp>
        <p:nvSpPr>
          <p:cNvPr id="9" name="Slide Number Placeholder 8"/>
          <p:cNvSpPr>
            <a:spLocks noGrp="1"/>
          </p:cNvSpPr>
          <p:nvPr>
            <p:ph type="sldNum" sz="quarter" idx="12"/>
          </p:nvPr>
        </p:nvSpPr>
        <p:spPr/>
        <p:txBody>
          <a:bodyPr/>
          <a:lstStyle/>
          <a:p>
            <a:fld id="{299EF732-A623-C64E-8962-5576D96ADA53}" type="slidenum">
              <a:rPr lang="sv-SE" smtClean="0"/>
              <a:t>‹#›</a:t>
            </a:fld>
            <a:endParaRPr lang="sv-SE"/>
          </a:p>
        </p:txBody>
      </p:sp>
    </p:spTree>
    <p:extLst>
      <p:ext uri="{BB962C8B-B14F-4D97-AF65-F5344CB8AC3E}">
        <p14:creationId xmlns:p14="http://schemas.microsoft.com/office/powerpoint/2010/main" val="1380641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9ED25D8C-C726-C14D-AF9B-1FDCF0D005AA}" type="datetime1">
              <a:rPr lang="sv-SE" smtClean="0"/>
              <a:t>2020-06-26</a:t>
            </a:fld>
            <a:endParaRPr lang="sv-SE"/>
          </a:p>
        </p:txBody>
      </p:sp>
      <p:sp>
        <p:nvSpPr>
          <p:cNvPr id="4" name="Footer Placeholder 3"/>
          <p:cNvSpPr>
            <a:spLocks noGrp="1"/>
          </p:cNvSpPr>
          <p:nvPr>
            <p:ph type="ftr" sz="quarter" idx="11"/>
          </p:nvPr>
        </p:nvSpPr>
        <p:spPr/>
        <p:txBody>
          <a:bodyPr/>
          <a:lstStyle/>
          <a:p>
            <a:r>
              <a:rPr lang="sv-SE"/>
              <a:t>Styrelseutbildning ISR 2020</a:t>
            </a:r>
          </a:p>
        </p:txBody>
      </p:sp>
      <p:sp>
        <p:nvSpPr>
          <p:cNvPr id="5" name="Slide Number Placeholder 4"/>
          <p:cNvSpPr>
            <a:spLocks noGrp="1"/>
          </p:cNvSpPr>
          <p:nvPr>
            <p:ph type="sldNum" sz="quarter" idx="12"/>
          </p:nvPr>
        </p:nvSpPr>
        <p:spPr/>
        <p:txBody>
          <a:bodyPr/>
          <a:lstStyle/>
          <a:p>
            <a:fld id="{299EF732-A623-C64E-8962-5576D96ADA53}" type="slidenum">
              <a:rPr lang="sv-SE" smtClean="0"/>
              <a:t>‹#›</a:t>
            </a:fld>
            <a:endParaRPr lang="sv-SE"/>
          </a:p>
        </p:txBody>
      </p:sp>
    </p:spTree>
    <p:extLst>
      <p:ext uri="{BB962C8B-B14F-4D97-AF65-F5344CB8AC3E}">
        <p14:creationId xmlns:p14="http://schemas.microsoft.com/office/powerpoint/2010/main" val="2189578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846AA-F110-A74D-8EA9-86BB993BB6B1}" type="datetime1">
              <a:rPr lang="sv-SE" smtClean="0"/>
              <a:t>2020-06-26</a:t>
            </a:fld>
            <a:endParaRPr lang="sv-SE"/>
          </a:p>
        </p:txBody>
      </p:sp>
      <p:sp>
        <p:nvSpPr>
          <p:cNvPr id="3" name="Footer Placeholder 2"/>
          <p:cNvSpPr>
            <a:spLocks noGrp="1"/>
          </p:cNvSpPr>
          <p:nvPr>
            <p:ph type="ftr" sz="quarter" idx="11"/>
          </p:nvPr>
        </p:nvSpPr>
        <p:spPr/>
        <p:txBody>
          <a:bodyPr/>
          <a:lstStyle/>
          <a:p>
            <a:r>
              <a:rPr lang="sv-SE"/>
              <a:t>Styrelseutbildning ISR 2020</a:t>
            </a:r>
          </a:p>
        </p:txBody>
      </p:sp>
      <p:sp>
        <p:nvSpPr>
          <p:cNvPr id="4" name="Slide Number Placeholder 3"/>
          <p:cNvSpPr>
            <a:spLocks noGrp="1"/>
          </p:cNvSpPr>
          <p:nvPr>
            <p:ph type="sldNum" sz="quarter" idx="12"/>
          </p:nvPr>
        </p:nvSpPr>
        <p:spPr/>
        <p:txBody>
          <a:bodyPr/>
          <a:lstStyle/>
          <a:p>
            <a:fld id="{299EF732-A623-C64E-8962-5576D96ADA53}" type="slidenum">
              <a:rPr lang="sv-SE" smtClean="0"/>
              <a:t>‹#›</a:t>
            </a:fld>
            <a:endParaRPr lang="sv-SE"/>
          </a:p>
        </p:txBody>
      </p:sp>
    </p:spTree>
    <p:extLst>
      <p:ext uri="{BB962C8B-B14F-4D97-AF65-F5344CB8AC3E}">
        <p14:creationId xmlns:p14="http://schemas.microsoft.com/office/powerpoint/2010/main" val="3278257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v-SE"/>
              <a:t>Klicka här för att ändra mall för rubrikformat</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295E1492-E7D6-A346-8CF1-B38AE4DEBECF}" type="datetime1">
              <a:rPr lang="sv-SE" smtClean="0"/>
              <a:t>2020-06-26</a:t>
            </a:fld>
            <a:endParaRPr lang="sv-SE"/>
          </a:p>
        </p:txBody>
      </p:sp>
      <p:sp>
        <p:nvSpPr>
          <p:cNvPr id="6" name="Footer Placeholder 5"/>
          <p:cNvSpPr>
            <a:spLocks noGrp="1"/>
          </p:cNvSpPr>
          <p:nvPr>
            <p:ph type="ftr" sz="quarter" idx="11"/>
          </p:nvPr>
        </p:nvSpPr>
        <p:spPr/>
        <p:txBody>
          <a:bodyPr/>
          <a:lstStyle/>
          <a:p>
            <a:r>
              <a:rPr lang="sv-SE"/>
              <a:t>Styrelseutbildning ISR 2020</a:t>
            </a:r>
          </a:p>
        </p:txBody>
      </p:sp>
      <p:sp>
        <p:nvSpPr>
          <p:cNvPr id="7" name="Slide Number Placeholder 6"/>
          <p:cNvSpPr>
            <a:spLocks noGrp="1"/>
          </p:cNvSpPr>
          <p:nvPr>
            <p:ph type="sldNum" sz="quarter" idx="12"/>
          </p:nvPr>
        </p:nvSpPr>
        <p:spPr/>
        <p:txBody>
          <a:bodyPr/>
          <a:lstStyle/>
          <a:p>
            <a:fld id="{299EF732-A623-C64E-8962-5576D96ADA53}" type="slidenum">
              <a:rPr lang="sv-SE" smtClean="0"/>
              <a:t>‹#›</a:t>
            </a:fld>
            <a:endParaRPr lang="sv-SE"/>
          </a:p>
        </p:txBody>
      </p:sp>
    </p:spTree>
    <p:extLst>
      <p:ext uri="{BB962C8B-B14F-4D97-AF65-F5344CB8AC3E}">
        <p14:creationId xmlns:p14="http://schemas.microsoft.com/office/powerpoint/2010/main" val="3362148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A89733D2-E64F-3C47-9BBC-965DE110C85D}" type="datetime1">
              <a:rPr lang="sv-SE" smtClean="0"/>
              <a:t>2020-06-26</a:t>
            </a:fld>
            <a:endParaRPr lang="sv-SE"/>
          </a:p>
        </p:txBody>
      </p:sp>
      <p:sp>
        <p:nvSpPr>
          <p:cNvPr id="6" name="Footer Placeholder 5"/>
          <p:cNvSpPr>
            <a:spLocks noGrp="1"/>
          </p:cNvSpPr>
          <p:nvPr>
            <p:ph type="ftr" sz="quarter" idx="11"/>
          </p:nvPr>
        </p:nvSpPr>
        <p:spPr/>
        <p:txBody>
          <a:bodyPr/>
          <a:lstStyle/>
          <a:p>
            <a:r>
              <a:rPr lang="sv-SE"/>
              <a:t>Styrelseutbildning ISR 2020</a:t>
            </a:r>
          </a:p>
        </p:txBody>
      </p:sp>
      <p:sp>
        <p:nvSpPr>
          <p:cNvPr id="7" name="Slide Number Placeholder 6"/>
          <p:cNvSpPr>
            <a:spLocks noGrp="1"/>
          </p:cNvSpPr>
          <p:nvPr>
            <p:ph type="sldNum" sz="quarter" idx="12"/>
          </p:nvPr>
        </p:nvSpPr>
        <p:spPr/>
        <p:txBody>
          <a:bodyPr/>
          <a:lstStyle/>
          <a:p>
            <a:fld id="{299EF732-A623-C64E-8962-5576D96ADA53}" type="slidenum">
              <a:rPr lang="sv-SE" smtClean="0"/>
              <a:t>‹#›</a:t>
            </a:fld>
            <a:endParaRPr lang="sv-SE"/>
          </a:p>
        </p:txBody>
      </p:sp>
    </p:spTree>
    <p:extLst>
      <p:ext uri="{BB962C8B-B14F-4D97-AF65-F5344CB8AC3E}">
        <p14:creationId xmlns:p14="http://schemas.microsoft.com/office/powerpoint/2010/main" val="3243067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F2A3F4-BBF3-AC42-A98E-E25568153037}" type="datetime1">
              <a:rPr lang="sv-SE" smtClean="0"/>
              <a:t>2020-06-26</a:t>
            </a:fld>
            <a:endParaRPr lang="sv-SE"/>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v-SE"/>
              <a:t>Styrelseutbildning ISR 2020</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9EF732-A623-C64E-8962-5576D96ADA53}" type="slidenum">
              <a:rPr lang="sv-SE" smtClean="0"/>
              <a:t>‹#›</a:t>
            </a:fld>
            <a:endParaRPr lang="sv-SE"/>
          </a:p>
        </p:txBody>
      </p:sp>
    </p:spTree>
    <p:extLst>
      <p:ext uri="{BB962C8B-B14F-4D97-AF65-F5344CB8AC3E}">
        <p14:creationId xmlns:p14="http://schemas.microsoft.com/office/powerpoint/2010/main" val="16062202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www.skolverket.se/regler-och-ansvar/ansvar-i-skolfragor"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www.skolverket.se/regler-och-ansvar/ansvar-i-skolfragor/ansvar-for-systematiskt-kvalitetsarbete"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skolverket.se/regler-och-ansvar/ansvar-i-skolfragor/elevhalsa"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www.skolverket.se/regler-och-ansvar/ansvar-i-skolfragor/extra-anpassningar-sarskilt-stod-och-atgardsprogram-i-skolan"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www.skolverket.se/regler-och-ansvar/ansvar-i-skolfragor/franvaro-i-skolan"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www.skolverket.se/skolutveckling/inspiration-och-stod-i-arbetet/stod-i-arbetet/framja-narvaro-och-forebygga-franvaro"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www.skolverket.se/regler-och-ansvar/ansvar-i-skolfragor/individuella-utvecklingsplanen-iup"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mailto:info@ideburenskola.se"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www.skolverket.se/regler-och-ansvar/ansvar-i-skolfragor/krankande-behandling-mobbning-och-diskriminering"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www.skolverket.se/regler-och-ansvar/ansvar-i-skolfragor/trygghet-studiero-och-disciplinara-atgarder"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hyperlink" Target="https://www.riksdagen.se/sv/dokument-lagar/dokument/svensk-forfattningssamling/skolforordning-2011185_sfs-2011-185"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hyperlink" Target="https://www.skolverket.se/skolutveckling/statsbidrag"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hyperlink" Target="https://www.riksdagen.se/sv/dokument-lagar/dokument/svensk-forfattningssamling/skollag-2010800_sfs-2010-800"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www.riksdagen.se/sv/dokument-lagar/dokument/svensk-forfattningssamling/skolforordning-2011185_sfs-2011-185"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hyperlink" Target="https://www.skolverket.se/regler-och-ansvar/allmanna-rad"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E7A6156E-F5AE-2945-98E1-A22A0FEC5E88}"/>
              </a:ext>
            </a:extLst>
          </p:cNvPr>
          <p:cNvSpPr txBox="1"/>
          <p:nvPr/>
        </p:nvSpPr>
        <p:spPr>
          <a:xfrm>
            <a:off x="1636568" y="1531609"/>
            <a:ext cx="5583382" cy="1964512"/>
          </a:xfrm>
          <a:prstGeom prst="rect">
            <a:avLst/>
          </a:prstGeom>
          <a:noFill/>
        </p:spPr>
        <p:txBody>
          <a:bodyPr wrap="square" rtlCol="0">
            <a:spAutoFit/>
          </a:bodyPr>
          <a:lstStyle/>
          <a:p>
            <a:pPr marL="0" marR="0" lvl="0" indent="0" algn="ctr" defTabSz="457200" rtl="0" eaLnBrk="1" fontAlgn="auto" latinLnBrk="0" hangingPunct="1">
              <a:lnSpc>
                <a:spcPct val="150000"/>
              </a:lnSpc>
              <a:spcBef>
                <a:spcPts val="0"/>
              </a:spcBef>
              <a:spcAft>
                <a:spcPts val="0"/>
              </a:spcAft>
              <a:buClrTx/>
              <a:buSzTx/>
              <a:buFontTx/>
              <a:buNone/>
              <a:tabLst/>
              <a:defRPr/>
            </a:pPr>
            <a:r>
              <a:rPr kumimoji="0" lang="sv-SE" sz="2800" b="1" i="0" u="none" strike="noStrike" kern="1200" cap="none" spc="0" normalizeH="0" baseline="0" noProof="0" dirty="0">
                <a:ln>
                  <a:noFill/>
                </a:ln>
                <a:solidFill>
                  <a:prstClr val="black"/>
                </a:solidFill>
                <a:effectLst/>
                <a:uLnTx/>
                <a:uFillTx/>
                <a:latin typeface="Calibri" panose="020F0502020204030204"/>
                <a:ea typeface="+mn-ea"/>
                <a:cs typeface="+mn-cs"/>
              </a:rPr>
              <a:t>Välkomna  till </a:t>
            </a:r>
          </a:p>
          <a:p>
            <a:pPr marL="0" marR="0" lvl="0" indent="0" algn="ctr" defTabSz="457200" rtl="0" eaLnBrk="1" fontAlgn="auto" latinLnBrk="0" hangingPunct="1">
              <a:lnSpc>
                <a:spcPct val="150000"/>
              </a:lnSpc>
              <a:spcBef>
                <a:spcPts val="0"/>
              </a:spcBef>
              <a:spcAft>
                <a:spcPts val="0"/>
              </a:spcAft>
              <a:buClrTx/>
              <a:buSzTx/>
              <a:buFontTx/>
              <a:buNone/>
              <a:tabLst/>
              <a:defRPr/>
            </a:pPr>
            <a:r>
              <a:rPr kumimoji="0" lang="sv-SE" sz="2800" b="1" i="0" u="none" strike="noStrike" kern="1200" cap="none" spc="0" normalizeH="0" baseline="0" noProof="0" dirty="0">
                <a:ln>
                  <a:noFill/>
                </a:ln>
                <a:solidFill>
                  <a:prstClr val="black"/>
                </a:solidFill>
                <a:effectLst/>
                <a:uLnTx/>
                <a:uFillTx/>
                <a:latin typeface="Calibri" panose="020F0502020204030204"/>
                <a:ea typeface="+mn-ea"/>
                <a:cs typeface="+mn-cs"/>
              </a:rPr>
              <a:t>Idéburna skolors riksförbunds styrelseutbildning!</a:t>
            </a:r>
          </a:p>
        </p:txBody>
      </p:sp>
      <p:sp>
        <p:nvSpPr>
          <p:cNvPr id="5" name="Platshållare för sidfot 4">
            <a:extLst>
              <a:ext uri="{FF2B5EF4-FFF2-40B4-BE49-F238E27FC236}">
                <a16:creationId xmlns:a16="http://schemas.microsoft.com/office/drawing/2014/main" id="{67B3E7D7-7369-4945-812F-8B775F280655}"/>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Styrelseutbildning ISR 2020</a:t>
            </a:r>
          </a:p>
        </p:txBody>
      </p:sp>
      <p:sp>
        <p:nvSpPr>
          <p:cNvPr id="6" name="Platshållare för bildnummer 5">
            <a:extLst>
              <a:ext uri="{FF2B5EF4-FFF2-40B4-BE49-F238E27FC236}">
                <a16:creationId xmlns:a16="http://schemas.microsoft.com/office/drawing/2014/main" id="{30E293EA-9430-354E-82E2-8CA1FEB91CD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99EF732-A623-C64E-8962-5576D96ADA53}" type="slidenum">
              <a:rPr kumimoji="0" lang="sv-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sv-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Bildobjekt 7">
            <a:extLst>
              <a:ext uri="{FF2B5EF4-FFF2-40B4-BE49-F238E27FC236}">
                <a16:creationId xmlns:a16="http://schemas.microsoft.com/office/drawing/2014/main" id="{20E5E919-80A4-3A46-9714-ABFB8033CC1A}"/>
              </a:ext>
            </a:extLst>
          </p:cNvPr>
          <p:cNvPicPr>
            <a:picLocks noChangeAspect="1"/>
          </p:cNvPicPr>
          <p:nvPr/>
        </p:nvPicPr>
        <p:blipFill>
          <a:blip r:embed="rId2"/>
          <a:stretch>
            <a:fillRect/>
          </a:stretch>
        </p:blipFill>
        <p:spPr>
          <a:xfrm>
            <a:off x="275360" y="6429129"/>
            <a:ext cx="2057400" cy="423824"/>
          </a:xfrm>
          <a:prstGeom prst="rect">
            <a:avLst/>
          </a:prstGeom>
        </p:spPr>
      </p:pic>
    </p:spTree>
    <p:extLst>
      <p:ext uri="{BB962C8B-B14F-4D97-AF65-F5344CB8AC3E}">
        <p14:creationId xmlns:p14="http://schemas.microsoft.com/office/powerpoint/2010/main" val="2933336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E7A6156E-F5AE-2945-98E1-A22A0FEC5E88}"/>
              </a:ext>
            </a:extLst>
          </p:cNvPr>
          <p:cNvSpPr txBox="1"/>
          <p:nvPr/>
        </p:nvSpPr>
        <p:spPr>
          <a:xfrm>
            <a:off x="2341418" y="11222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Platshållare för sidfot 4">
            <a:extLst>
              <a:ext uri="{FF2B5EF4-FFF2-40B4-BE49-F238E27FC236}">
                <a16:creationId xmlns:a16="http://schemas.microsoft.com/office/drawing/2014/main" id="{67B3E7D7-7369-4945-812F-8B775F280655}"/>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Styrelseutbildning ISR 2020</a:t>
            </a:r>
          </a:p>
        </p:txBody>
      </p:sp>
      <p:sp>
        <p:nvSpPr>
          <p:cNvPr id="6" name="Platshållare för bildnummer 5">
            <a:extLst>
              <a:ext uri="{FF2B5EF4-FFF2-40B4-BE49-F238E27FC236}">
                <a16:creationId xmlns:a16="http://schemas.microsoft.com/office/drawing/2014/main" id="{30E293EA-9430-354E-82E2-8CA1FEB91CD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99EF732-A623-C64E-8962-5576D96ADA53}" type="slidenum">
              <a:rPr kumimoji="0" lang="sv-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sv-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Bildobjekt 7">
            <a:extLst>
              <a:ext uri="{FF2B5EF4-FFF2-40B4-BE49-F238E27FC236}">
                <a16:creationId xmlns:a16="http://schemas.microsoft.com/office/drawing/2014/main" id="{20E5E919-80A4-3A46-9714-ABFB8033CC1A}"/>
              </a:ext>
            </a:extLst>
          </p:cNvPr>
          <p:cNvPicPr>
            <a:picLocks noChangeAspect="1"/>
          </p:cNvPicPr>
          <p:nvPr/>
        </p:nvPicPr>
        <p:blipFill>
          <a:blip r:embed="rId2"/>
          <a:stretch>
            <a:fillRect/>
          </a:stretch>
        </p:blipFill>
        <p:spPr>
          <a:xfrm>
            <a:off x="275360" y="6429129"/>
            <a:ext cx="2057400" cy="423824"/>
          </a:xfrm>
          <a:prstGeom prst="rect">
            <a:avLst/>
          </a:prstGeom>
        </p:spPr>
      </p:pic>
      <p:sp>
        <p:nvSpPr>
          <p:cNvPr id="9" name="textruta 8">
            <a:extLst>
              <a:ext uri="{FF2B5EF4-FFF2-40B4-BE49-F238E27FC236}">
                <a16:creationId xmlns:a16="http://schemas.microsoft.com/office/drawing/2014/main" id="{A2B437B6-0049-624A-9B5C-DF293C093A9C}"/>
              </a:ext>
            </a:extLst>
          </p:cNvPr>
          <p:cNvSpPr txBox="1"/>
          <p:nvPr/>
        </p:nvSpPr>
        <p:spPr>
          <a:xfrm>
            <a:off x="2493818" y="12746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xtruta 6">
            <a:extLst>
              <a:ext uri="{FF2B5EF4-FFF2-40B4-BE49-F238E27FC236}">
                <a16:creationId xmlns:a16="http://schemas.microsoft.com/office/drawing/2014/main" id="{7EA1580E-F486-4849-AE9A-8C932C2D0F5C}"/>
              </a:ext>
            </a:extLst>
          </p:cNvPr>
          <p:cNvSpPr txBox="1"/>
          <p:nvPr/>
        </p:nvSpPr>
        <p:spPr>
          <a:xfrm>
            <a:off x="1666875" y="1274618"/>
            <a:ext cx="5648325" cy="424731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Att styra en idéburen organisation  (1 – av 3)</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Många idéburna skolor har en demokratisk struktur. De är t.ex. ideell förening, ekonomisk förening, men även stiftelse etc.</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De finns organisationsforskare och managementkonsulter som hävdar att ledning av en demokratisk organisation är mer komplex och svårare än styrning av en hierarkisk verksamhet.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Dessa forskare menar att idéburna ledare har ett knepigare ledningsuppdrag än hierarkiska verksamheter – fast dessutom ofta stimulerande och roligt.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I en idéburen organisation och skola finns demokratiska strukturer med dialog och engagemang, inre och yttre intressenter i form av engagerade personer och aktiv omvärld.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Ledningsrollen i denna situation är komplex och ställer särskilda krav på styrelse och rektor. </a:t>
            </a:r>
          </a:p>
        </p:txBody>
      </p:sp>
    </p:spTree>
    <p:extLst>
      <p:ext uri="{BB962C8B-B14F-4D97-AF65-F5344CB8AC3E}">
        <p14:creationId xmlns:p14="http://schemas.microsoft.com/office/powerpoint/2010/main" val="2374824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E7A6156E-F5AE-2945-98E1-A22A0FEC5E88}"/>
              </a:ext>
            </a:extLst>
          </p:cNvPr>
          <p:cNvSpPr txBox="1"/>
          <p:nvPr/>
        </p:nvSpPr>
        <p:spPr>
          <a:xfrm>
            <a:off x="2341418" y="11222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Platshållare för sidfot 4">
            <a:extLst>
              <a:ext uri="{FF2B5EF4-FFF2-40B4-BE49-F238E27FC236}">
                <a16:creationId xmlns:a16="http://schemas.microsoft.com/office/drawing/2014/main" id="{67B3E7D7-7369-4945-812F-8B775F280655}"/>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Styrelseutbildning ISR 2020</a:t>
            </a:r>
          </a:p>
        </p:txBody>
      </p:sp>
      <p:sp>
        <p:nvSpPr>
          <p:cNvPr id="6" name="Platshållare för bildnummer 5">
            <a:extLst>
              <a:ext uri="{FF2B5EF4-FFF2-40B4-BE49-F238E27FC236}">
                <a16:creationId xmlns:a16="http://schemas.microsoft.com/office/drawing/2014/main" id="{30E293EA-9430-354E-82E2-8CA1FEB91CD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99EF732-A623-C64E-8962-5576D96ADA53}" type="slidenum">
              <a:rPr kumimoji="0" lang="sv-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sv-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Bildobjekt 7">
            <a:extLst>
              <a:ext uri="{FF2B5EF4-FFF2-40B4-BE49-F238E27FC236}">
                <a16:creationId xmlns:a16="http://schemas.microsoft.com/office/drawing/2014/main" id="{20E5E919-80A4-3A46-9714-ABFB8033CC1A}"/>
              </a:ext>
            </a:extLst>
          </p:cNvPr>
          <p:cNvPicPr>
            <a:picLocks noChangeAspect="1"/>
          </p:cNvPicPr>
          <p:nvPr/>
        </p:nvPicPr>
        <p:blipFill>
          <a:blip r:embed="rId2"/>
          <a:stretch>
            <a:fillRect/>
          </a:stretch>
        </p:blipFill>
        <p:spPr>
          <a:xfrm>
            <a:off x="275360" y="6429129"/>
            <a:ext cx="2057400" cy="423824"/>
          </a:xfrm>
          <a:prstGeom prst="rect">
            <a:avLst/>
          </a:prstGeom>
        </p:spPr>
      </p:pic>
      <p:sp>
        <p:nvSpPr>
          <p:cNvPr id="9" name="textruta 8">
            <a:extLst>
              <a:ext uri="{FF2B5EF4-FFF2-40B4-BE49-F238E27FC236}">
                <a16:creationId xmlns:a16="http://schemas.microsoft.com/office/drawing/2014/main" id="{A2B437B6-0049-624A-9B5C-DF293C093A9C}"/>
              </a:ext>
            </a:extLst>
          </p:cNvPr>
          <p:cNvSpPr txBox="1"/>
          <p:nvPr/>
        </p:nvSpPr>
        <p:spPr>
          <a:xfrm>
            <a:off x="2493818" y="12746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xtruta 6">
            <a:extLst>
              <a:ext uri="{FF2B5EF4-FFF2-40B4-BE49-F238E27FC236}">
                <a16:creationId xmlns:a16="http://schemas.microsoft.com/office/drawing/2014/main" id="{7EA1580E-F486-4849-AE9A-8C932C2D0F5C}"/>
              </a:ext>
            </a:extLst>
          </p:cNvPr>
          <p:cNvSpPr txBox="1"/>
          <p:nvPr/>
        </p:nvSpPr>
        <p:spPr>
          <a:xfrm>
            <a:off x="1266825" y="1274618"/>
            <a:ext cx="6448425" cy="424731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Att styra en idéburen organisation  (2 – av 3)</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 Yttre förväntningar på ledning och styrelse:</a:t>
            </a:r>
          </a:p>
          <a:p>
            <a:pPr marR="0" lvl="0" algn="l" defTabSz="457200" rtl="0" eaLnBrk="1" fontAlgn="auto" latinLnBrk="0" hangingPunct="1">
              <a:lnSpc>
                <a:spcPct val="100000"/>
              </a:lnSpc>
              <a:spcBef>
                <a:spcPts val="0"/>
              </a:spcBef>
              <a:spcAft>
                <a:spcPts val="0"/>
              </a:spcAft>
              <a:buClrTx/>
              <a:buSzTx/>
              <a:tabLst/>
              <a:defRPr/>
            </a:pP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Krav kommer från omvärld i form av politikerkrav, myndighetsbeslut, allmänhet, föräldrar, blivande elevers föräldrar osv.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 Inre intressenter med förväntningar på ledning och styrelse: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I en skola som drivs av en förening finns det många intressenter.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Är skolan en förening så kan starka grupper vara: föräldrar, personal, andra medlemmar, samt skolans ledning.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Inom var och en av dessa grupper förekommer formella och informella och ledare vilket påverkar skolans organisation och verksamhet. Det påverkar också sätten att fatta olika beslut och ställer stora krav på ledarpersonerna – rektor och styrelse.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I en idéburen organisation finns ett stort engagemang. Dessutom finns en demokratisk inre process att följa och ta hänsyn till.</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 Kunna leda tillsammans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Att balansera de olika intressenterna, mellan rektor, styrelse, personal, föräldrar, elever, myndigheter och politiker samt lagar - det är komplext.</a:t>
            </a:r>
          </a:p>
        </p:txBody>
      </p:sp>
    </p:spTree>
    <p:extLst>
      <p:ext uri="{BB962C8B-B14F-4D97-AF65-F5344CB8AC3E}">
        <p14:creationId xmlns:p14="http://schemas.microsoft.com/office/powerpoint/2010/main" val="1112733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E7A6156E-F5AE-2945-98E1-A22A0FEC5E88}"/>
              </a:ext>
            </a:extLst>
          </p:cNvPr>
          <p:cNvSpPr txBox="1"/>
          <p:nvPr/>
        </p:nvSpPr>
        <p:spPr>
          <a:xfrm>
            <a:off x="2341418" y="11222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Platshållare för sidfot 4">
            <a:extLst>
              <a:ext uri="{FF2B5EF4-FFF2-40B4-BE49-F238E27FC236}">
                <a16:creationId xmlns:a16="http://schemas.microsoft.com/office/drawing/2014/main" id="{67B3E7D7-7369-4945-812F-8B775F280655}"/>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Styrelseutbildning ISR 2020</a:t>
            </a:r>
          </a:p>
        </p:txBody>
      </p:sp>
      <p:sp>
        <p:nvSpPr>
          <p:cNvPr id="6" name="Platshållare för bildnummer 5">
            <a:extLst>
              <a:ext uri="{FF2B5EF4-FFF2-40B4-BE49-F238E27FC236}">
                <a16:creationId xmlns:a16="http://schemas.microsoft.com/office/drawing/2014/main" id="{30E293EA-9430-354E-82E2-8CA1FEB91CD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99EF732-A623-C64E-8962-5576D96ADA53}" type="slidenum">
              <a:rPr kumimoji="0" lang="sv-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sv-S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8" name="Bildobjekt 7">
            <a:extLst>
              <a:ext uri="{FF2B5EF4-FFF2-40B4-BE49-F238E27FC236}">
                <a16:creationId xmlns:a16="http://schemas.microsoft.com/office/drawing/2014/main" id="{20E5E919-80A4-3A46-9714-ABFB8033CC1A}"/>
              </a:ext>
            </a:extLst>
          </p:cNvPr>
          <p:cNvPicPr>
            <a:picLocks noChangeAspect="1"/>
          </p:cNvPicPr>
          <p:nvPr/>
        </p:nvPicPr>
        <p:blipFill>
          <a:blip r:embed="rId2"/>
          <a:stretch>
            <a:fillRect/>
          </a:stretch>
        </p:blipFill>
        <p:spPr>
          <a:xfrm>
            <a:off x="275360" y="6429129"/>
            <a:ext cx="2057400" cy="423824"/>
          </a:xfrm>
          <a:prstGeom prst="rect">
            <a:avLst/>
          </a:prstGeom>
        </p:spPr>
      </p:pic>
      <p:sp>
        <p:nvSpPr>
          <p:cNvPr id="9" name="textruta 8">
            <a:extLst>
              <a:ext uri="{FF2B5EF4-FFF2-40B4-BE49-F238E27FC236}">
                <a16:creationId xmlns:a16="http://schemas.microsoft.com/office/drawing/2014/main" id="{A2B437B6-0049-624A-9B5C-DF293C093A9C}"/>
              </a:ext>
            </a:extLst>
          </p:cNvPr>
          <p:cNvSpPr txBox="1"/>
          <p:nvPr/>
        </p:nvSpPr>
        <p:spPr>
          <a:xfrm>
            <a:off x="2493818" y="12746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xtruta 6">
            <a:extLst>
              <a:ext uri="{FF2B5EF4-FFF2-40B4-BE49-F238E27FC236}">
                <a16:creationId xmlns:a16="http://schemas.microsoft.com/office/drawing/2014/main" id="{7EA1580E-F486-4849-AE9A-8C932C2D0F5C}"/>
              </a:ext>
            </a:extLst>
          </p:cNvPr>
          <p:cNvSpPr txBox="1"/>
          <p:nvPr/>
        </p:nvSpPr>
        <p:spPr>
          <a:xfrm>
            <a:off x="2257425" y="1274618"/>
            <a:ext cx="5867400" cy="403187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Att styra en idéburen organisation (3 – av 3)</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Att det finns så många röster och intressenter att lyssna till och möta ställer krav på styrelse och rektor. Till exempel krävs: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 Tid. Det kan ta tid att fatta beslut.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 Lyssnande och demokratisk process.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 Dialog.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 Planering.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1" i="0" u="none" strike="noStrike" kern="1200" cap="none" spc="0" normalizeH="0" baseline="0" noProof="0" dirty="0">
                <a:ln>
                  <a:noFill/>
                </a:ln>
                <a:solidFill>
                  <a:prstClr val="black"/>
                </a:solidFill>
                <a:effectLst/>
                <a:uLnTx/>
                <a:uFillTx/>
                <a:latin typeface="Calibri" panose="020F0502020204030204"/>
                <a:ea typeface="+mn-ea"/>
                <a:cs typeface="+mn-cs"/>
              </a:rPr>
              <a:t>Styrelser och rektor: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 Se till att förstå skolans beslutsstruktur och hur behovet av demokratisk process ser ut, och fördelar med varför demokrati-strukturen finns.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 Reservera tid för delaktighet</a:t>
            </a:r>
            <a:b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Det positiva är att man leds av gemensamt engagemang och värderingar, som ofta har stöd långt utanför skolans väggar.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Medlemmars och personals intresse och engagemang är en viktig resurs som behöver tas till vara. Det är ledningens ansvar, och allas.</a:t>
            </a:r>
          </a:p>
        </p:txBody>
      </p:sp>
    </p:spTree>
    <p:extLst>
      <p:ext uri="{BB962C8B-B14F-4D97-AF65-F5344CB8AC3E}">
        <p14:creationId xmlns:p14="http://schemas.microsoft.com/office/powerpoint/2010/main" val="4177979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E7A6156E-F5AE-2945-98E1-A22A0FEC5E88}"/>
              </a:ext>
            </a:extLst>
          </p:cNvPr>
          <p:cNvSpPr txBox="1"/>
          <p:nvPr/>
        </p:nvSpPr>
        <p:spPr>
          <a:xfrm>
            <a:off x="2341418" y="11222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Platshållare för sidfot 4">
            <a:extLst>
              <a:ext uri="{FF2B5EF4-FFF2-40B4-BE49-F238E27FC236}">
                <a16:creationId xmlns:a16="http://schemas.microsoft.com/office/drawing/2014/main" id="{67B3E7D7-7369-4945-812F-8B775F280655}"/>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Styrelseutbildning ISR 2020</a:t>
            </a:r>
          </a:p>
        </p:txBody>
      </p:sp>
      <p:sp>
        <p:nvSpPr>
          <p:cNvPr id="6" name="Platshållare för bildnummer 5">
            <a:extLst>
              <a:ext uri="{FF2B5EF4-FFF2-40B4-BE49-F238E27FC236}">
                <a16:creationId xmlns:a16="http://schemas.microsoft.com/office/drawing/2014/main" id="{30E293EA-9430-354E-82E2-8CA1FEB91CD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99EF732-A623-C64E-8962-5576D96ADA53}" type="slidenum">
              <a:rPr kumimoji="0" lang="sv-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sv-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Bildobjekt 7">
            <a:extLst>
              <a:ext uri="{FF2B5EF4-FFF2-40B4-BE49-F238E27FC236}">
                <a16:creationId xmlns:a16="http://schemas.microsoft.com/office/drawing/2014/main" id="{20E5E919-80A4-3A46-9714-ABFB8033CC1A}"/>
              </a:ext>
            </a:extLst>
          </p:cNvPr>
          <p:cNvPicPr>
            <a:picLocks noChangeAspect="1"/>
          </p:cNvPicPr>
          <p:nvPr/>
        </p:nvPicPr>
        <p:blipFill>
          <a:blip r:embed="rId2"/>
          <a:stretch>
            <a:fillRect/>
          </a:stretch>
        </p:blipFill>
        <p:spPr>
          <a:xfrm>
            <a:off x="275360" y="6429129"/>
            <a:ext cx="2057400" cy="423824"/>
          </a:xfrm>
          <a:prstGeom prst="rect">
            <a:avLst/>
          </a:prstGeom>
        </p:spPr>
      </p:pic>
      <p:sp>
        <p:nvSpPr>
          <p:cNvPr id="9" name="textruta 8">
            <a:extLst>
              <a:ext uri="{FF2B5EF4-FFF2-40B4-BE49-F238E27FC236}">
                <a16:creationId xmlns:a16="http://schemas.microsoft.com/office/drawing/2014/main" id="{A2B437B6-0049-624A-9B5C-DF293C093A9C}"/>
              </a:ext>
            </a:extLst>
          </p:cNvPr>
          <p:cNvSpPr txBox="1"/>
          <p:nvPr/>
        </p:nvSpPr>
        <p:spPr>
          <a:xfrm>
            <a:off x="1647825" y="1274618"/>
            <a:ext cx="6353175" cy="483209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Huvudmannens ansvar för verksamheten (1 – av 2)</a:t>
            </a: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Huvudman är den organisation/enskilda som har tillstånd att driva skolan/förskolan. Huvudmannen representeras av styrelsen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Huvudmannen har: </a:t>
            </a: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 alltid det övergripande ansvaret för utbildningen och verksamheten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 det yttersta ansvaret för att skolan håller den kvalité och har de resurser som krävs för att eleverna ska kunna uppnå de nationella målen.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 ansvar för att skolan har ett fungerande systematiskt kvalitetsarbete med uppföljning, utvärdering och utveckling av verksamheten. (Se särskilt avsnitt om detta nedan)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 – arbetsmiljöansvar (omfattar även elever)</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sv-SE" sz="1600" dirty="0">
                <a:solidFill>
                  <a:prstClr val="black"/>
                </a:solidFill>
                <a:latin typeface="Calibri" panose="020F0502020204030204"/>
              </a:rPr>
              <a:t>– a</a:t>
            </a:r>
            <a:r>
              <a:rPr kumimoji="0" lang="sv-SE" sz="1600" b="0" i="0" u="none" strike="noStrike" kern="1200" cap="none" spc="0" normalizeH="0" baseline="0" noProof="0" dirty="0" err="1">
                <a:ln>
                  <a:noFill/>
                </a:ln>
                <a:solidFill>
                  <a:prstClr val="black"/>
                </a:solidFill>
                <a:effectLst/>
                <a:uLnTx/>
                <a:uFillTx/>
                <a:latin typeface="Calibri" panose="020F0502020204030204"/>
                <a:ea typeface="+mn-ea"/>
                <a:cs typeface="+mn-cs"/>
              </a:rPr>
              <a:t>nsvar</a:t>
            </a: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 för skolhälsovård (huvudmannen är vårdgivare)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11431842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E7A6156E-F5AE-2945-98E1-A22A0FEC5E88}"/>
              </a:ext>
            </a:extLst>
          </p:cNvPr>
          <p:cNvSpPr txBox="1"/>
          <p:nvPr/>
        </p:nvSpPr>
        <p:spPr>
          <a:xfrm>
            <a:off x="2341418" y="11222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Platshållare för sidfot 4">
            <a:extLst>
              <a:ext uri="{FF2B5EF4-FFF2-40B4-BE49-F238E27FC236}">
                <a16:creationId xmlns:a16="http://schemas.microsoft.com/office/drawing/2014/main" id="{67B3E7D7-7369-4945-812F-8B775F280655}"/>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Styrelseutbildning ISR 2020</a:t>
            </a:r>
          </a:p>
        </p:txBody>
      </p:sp>
      <p:sp>
        <p:nvSpPr>
          <p:cNvPr id="6" name="Platshållare för bildnummer 5">
            <a:extLst>
              <a:ext uri="{FF2B5EF4-FFF2-40B4-BE49-F238E27FC236}">
                <a16:creationId xmlns:a16="http://schemas.microsoft.com/office/drawing/2014/main" id="{30E293EA-9430-354E-82E2-8CA1FEB91CD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99EF732-A623-C64E-8962-5576D96ADA53}" type="slidenum">
              <a:rPr kumimoji="0" lang="sv-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sv-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Bildobjekt 7">
            <a:extLst>
              <a:ext uri="{FF2B5EF4-FFF2-40B4-BE49-F238E27FC236}">
                <a16:creationId xmlns:a16="http://schemas.microsoft.com/office/drawing/2014/main" id="{20E5E919-80A4-3A46-9714-ABFB8033CC1A}"/>
              </a:ext>
            </a:extLst>
          </p:cNvPr>
          <p:cNvPicPr>
            <a:picLocks noChangeAspect="1"/>
          </p:cNvPicPr>
          <p:nvPr/>
        </p:nvPicPr>
        <p:blipFill>
          <a:blip r:embed="rId2"/>
          <a:stretch>
            <a:fillRect/>
          </a:stretch>
        </p:blipFill>
        <p:spPr>
          <a:xfrm>
            <a:off x="275360" y="6429129"/>
            <a:ext cx="2057400" cy="423824"/>
          </a:xfrm>
          <a:prstGeom prst="rect">
            <a:avLst/>
          </a:prstGeom>
        </p:spPr>
      </p:pic>
      <p:sp>
        <p:nvSpPr>
          <p:cNvPr id="9" name="textruta 8">
            <a:extLst>
              <a:ext uri="{FF2B5EF4-FFF2-40B4-BE49-F238E27FC236}">
                <a16:creationId xmlns:a16="http://schemas.microsoft.com/office/drawing/2014/main" id="{A2B437B6-0049-624A-9B5C-DF293C093A9C}"/>
              </a:ext>
            </a:extLst>
          </p:cNvPr>
          <p:cNvSpPr txBox="1"/>
          <p:nvPr/>
        </p:nvSpPr>
        <p:spPr>
          <a:xfrm>
            <a:off x="2493818" y="12746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Rektangel 1">
            <a:extLst>
              <a:ext uri="{FF2B5EF4-FFF2-40B4-BE49-F238E27FC236}">
                <a16:creationId xmlns:a16="http://schemas.microsoft.com/office/drawing/2014/main" id="{EB682C72-E6D3-4973-A4B1-EB54898CB632}"/>
              </a:ext>
            </a:extLst>
          </p:cNvPr>
          <p:cNvSpPr/>
          <p:nvPr/>
        </p:nvSpPr>
        <p:spPr>
          <a:xfrm>
            <a:off x="1828800" y="1305342"/>
            <a:ext cx="5029200" cy="4616648"/>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Huvudmannens ansvar (2 – av 2)</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 ansvar för att verksamheten uppfyller de krav som ställs i skolförfattningarna.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 ansvar för att personalen har nödvändiga insikter i de föreskrifter som gäller för skolväsendet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 ansvar för att personalen ges möjlighet till kompetensutveckling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 ett yttersta ansvar för arbetet mot kränkande behandling och diskriminering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 ansvar för att fatta vissa utpekade beslut i elevärenden (avstängning av elev, omplacering av elev)</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 ansvar för hantering av klagomål</a:t>
            </a:r>
          </a:p>
        </p:txBody>
      </p:sp>
    </p:spTree>
    <p:extLst>
      <p:ext uri="{BB962C8B-B14F-4D97-AF65-F5344CB8AC3E}">
        <p14:creationId xmlns:p14="http://schemas.microsoft.com/office/powerpoint/2010/main" val="28848989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E7A6156E-F5AE-2945-98E1-A22A0FEC5E88}"/>
              </a:ext>
            </a:extLst>
          </p:cNvPr>
          <p:cNvSpPr txBox="1"/>
          <p:nvPr/>
        </p:nvSpPr>
        <p:spPr>
          <a:xfrm>
            <a:off x="2341418" y="11222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Platshållare för sidfot 4">
            <a:extLst>
              <a:ext uri="{FF2B5EF4-FFF2-40B4-BE49-F238E27FC236}">
                <a16:creationId xmlns:a16="http://schemas.microsoft.com/office/drawing/2014/main" id="{67B3E7D7-7369-4945-812F-8B775F280655}"/>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Styrelseutbildning ISR 2020</a:t>
            </a:r>
          </a:p>
        </p:txBody>
      </p:sp>
      <p:sp>
        <p:nvSpPr>
          <p:cNvPr id="6" name="Platshållare för bildnummer 5">
            <a:extLst>
              <a:ext uri="{FF2B5EF4-FFF2-40B4-BE49-F238E27FC236}">
                <a16:creationId xmlns:a16="http://schemas.microsoft.com/office/drawing/2014/main" id="{30E293EA-9430-354E-82E2-8CA1FEB91CD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99EF732-A623-C64E-8962-5576D96ADA53}" type="slidenum">
              <a:rPr kumimoji="0" lang="sv-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sv-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Bildobjekt 7">
            <a:extLst>
              <a:ext uri="{FF2B5EF4-FFF2-40B4-BE49-F238E27FC236}">
                <a16:creationId xmlns:a16="http://schemas.microsoft.com/office/drawing/2014/main" id="{20E5E919-80A4-3A46-9714-ABFB8033CC1A}"/>
              </a:ext>
            </a:extLst>
          </p:cNvPr>
          <p:cNvPicPr>
            <a:picLocks noChangeAspect="1"/>
          </p:cNvPicPr>
          <p:nvPr/>
        </p:nvPicPr>
        <p:blipFill>
          <a:blip r:embed="rId2"/>
          <a:stretch>
            <a:fillRect/>
          </a:stretch>
        </p:blipFill>
        <p:spPr>
          <a:xfrm>
            <a:off x="275360" y="6429129"/>
            <a:ext cx="2057400" cy="423824"/>
          </a:xfrm>
          <a:prstGeom prst="rect">
            <a:avLst/>
          </a:prstGeom>
        </p:spPr>
      </p:pic>
      <p:sp>
        <p:nvSpPr>
          <p:cNvPr id="9" name="textruta 8">
            <a:extLst>
              <a:ext uri="{FF2B5EF4-FFF2-40B4-BE49-F238E27FC236}">
                <a16:creationId xmlns:a16="http://schemas.microsoft.com/office/drawing/2014/main" id="{A2B437B6-0049-624A-9B5C-DF293C093A9C}"/>
              </a:ext>
            </a:extLst>
          </p:cNvPr>
          <p:cNvSpPr txBox="1"/>
          <p:nvPr/>
        </p:nvSpPr>
        <p:spPr>
          <a:xfrm>
            <a:off x="2493818" y="12746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Rektangel 1">
            <a:extLst>
              <a:ext uri="{FF2B5EF4-FFF2-40B4-BE49-F238E27FC236}">
                <a16:creationId xmlns:a16="http://schemas.microsoft.com/office/drawing/2014/main" id="{07705C22-3265-4BC0-901C-58521C21A449}"/>
              </a:ext>
            </a:extLst>
          </p:cNvPr>
          <p:cNvSpPr/>
          <p:nvPr/>
        </p:nvSpPr>
        <p:spPr>
          <a:xfrm>
            <a:off x="1828800" y="1305342"/>
            <a:ext cx="5486400" cy="3693319"/>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black"/>
                </a:solidFill>
                <a:effectLst/>
                <a:uLnTx/>
                <a:uFillTx/>
                <a:ea typeface="MS Mincho" panose="02020609040205080304" pitchFamily="49" charset="-128"/>
                <a:cs typeface="Times New Roman" panose="02020603050405020304" pitchFamily="18" charset="0"/>
              </a:rPr>
              <a:t>Skolchef</a:t>
            </a:r>
            <a:endParaRPr kumimoji="0" lang="sv-SE" sz="1800" b="0" i="0" u="none" strike="noStrike" kern="1200" cap="none" spc="0" normalizeH="0" baseline="0" noProof="0" dirty="0">
              <a:ln>
                <a:noFill/>
              </a:ln>
              <a:solidFill>
                <a:prstClr val="black"/>
              </a:solidFill>
              <a:effectLst/>
              <a:uLnTx/>
              <a:uFillTx/>
              <a:ea typeface="MS Mincho" panose="02020609040205080304" pitchFamily="49"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black"/>
                </a:solidFill>
                <a:effectLst/>
                <a:uLnTx/>
                <a:uFillTx/>
                <a:ea typeface="MS Mincho" panose="02020609040205080304" pitchFamily="49" charset="-128"/>
                <a:cs typeface="Times New Roman" panose="02020603050405020304" pitchFamily="18" charset="0"/>
              </a:rPr>
              <a:t> </a:t>
            </a:r>
            <a:endParaRPr kumimoji="0" lang="sv-SE" sz="1800" b="0" i="0" u="none" strike="noStrike" kern="1200" cap="none" spc="0" normalizeH="0" baseline="0" noProof="0" dirty="0">
              <a:ln>
                <a:noFill/>
              </a:ln>
              <a:solidFill>
                <a:prstClr val="black"/>
              </a:solidFill>
              <a:effectLst/>
              <a:uLnTx/>
              <a:uFillTx/>
              <a:ea typeface="MS Mincho" panose="02020609040205080304" pitchFamily="49"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ea typeface="MS Mincho" panose="02020609040205080304" pitchFamily="49" charset="-128"/>
                <a:cs typeface="Times New Roman" panose="02020603050405020304" pitchFamily="18" charset="0"/>
              </a:rPr>
              <a:t>Huvudmannen har ansvar för att det finns en skolchef som bistår styrelsen med den kompetens som krävs för att den ska kunna fullgöra sitt uppdrag.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ea typeface="MS Mincho" panose="02020609040205080304" pitchFamily="49" charset="-128"/>
                <a:cs typeface="Times New Roman" panose="02020603050405020304" pitchFamily="18" charset="0"/>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srgbClr val="333333"/>
                </a:solidFill>
                <a:effectLst/>
                <a:uLnTx/>
                <a:uFillTx/>
                <a:ea typeface="Times New Roman" panose="02020603050405020304" pitchFamily="18" charset="0"/>
                <a:cs typeface="Arial" panose="020B0604020202020204" pitchFamily="34" charset="0"/>
              </a:rPr>
              <a:t>Skollagen kap 2 § 8 a: </a:t>
            </a:r>
            <a:r>
              <a:rPr kumimoji="0" lang="sv-SE" sz="1800" b="0" i="0" u="none" strike="noStrike" kern="1200" cap="none" spc="0" normalizeH="0" baseline="0" noProof="0" dirty="0">
                <a:ln>
                  <a:noFill/>
                </a:ln>
                <a:solidFill>
                  <a:srgbClr val="222222"/>
                </a:solidFill>
                <a:effectLst/>
                <a:uLnTx/>
                <a:uFillTx/>
                <a:ea typeface="Times New Roman" panose="02020603050405020304" pitchFamily="18" charset="0"/>
                <a:cs typeface="Arial" panose="020B0604020202020204" pitchFamily="34" charset="0"/>
              </a:rPr>
              <a:t>Huvudmannen ska utse en skolchef som ska biträda huvudmannen med att tillse att de föreskrifter som gäller för utbildningen följs i huvudmannens verksamhet inom skolväsendet. </a:t>
            </a:r>
            <a:endParaRPr kumimoji="0" lang="sv-SE" sz="1800" b="0" i="0" u="none" strike="noStrike" kern="1200" cap="none" spc="0" normalizeH="0" baseline="0" noProof="0" dirty="0">
              <a:ln>
                <a:noFill/>
              </a:ln>
              <a:solidFill>
                <a:prstClr val="black"/>
              </a:solidFill>
              <a:effectLst/>
              <a:uLnTx/>
              <a:uFillTx/>
              <a:ea typeface="MS Mincho" panose="02020609040205080304" pitchFamily="49"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ea typeface="MS Mincho" panose="02020609040205080304" pitchFamily="49"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ea typeface="MS Mincho" panose="02020609040205080304" pitchFamily="49" charset="-128"/>
                <a:cs typeface="Times New Roman" panose="02020603050405020304" pitchFamily="18" charset="0"/>
              </a:rPr>
              <a:t>Rektor kan ha även rollen som skolchef.</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black"/>
                </a:solidFill>
                <a:effectLst/>
                <a:uLnTx/>
                <a:uFillTx/>
                <a:latin typeface="Cambria" panose="02040503050406030204" pitchFamily="18" charset="0"/>
                <a:ea typeface="MS Mincho" panose="02020609040205080304" pitchFamily="49" charset="-128"/>
                <a:cs typeface="Times New Roman" panose="02020603050405020304" pitchFamily="18" charset="0"/>
              </a:rPr>
              <a:t> </a:t>
            </a:r>
            <a:endParaRPr kumimoji="0" lang="sv-SE" sz="1800" b="0" i="0" u="none" strike="noStrike" kern="1200" cap="none" spc="0" normalizeH="0" baseline="0" noProof="0" dirty="0">
              <a:ln>
                <a:noFill/>
              </a:ln>
              <a:solidFill>
                <a:prstClr val="black"/>
              </a:solidFill>
              <a:effectLst/>
              <a:uLnTx/>
              <a:uFillTx/>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965776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E7A6156E-F5AE-2945-98E1-A22A0FEC5E88}"/>
              </a:ext>
            </a:extLst>
          </p:cNvPr>
          <p:cNvSpPr txBox="1"/>
          <p:nvPr/>
        </p:nvSpPr>
        <p:spPr>
          <a:xfrm>
            <a:off x="2341418" y="11222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Platshållare för sidfot 4">
            <a:extLst>
              <a:ext uri="{FF2B5EF4-FFF2-40B4-BE49-F238E27FC236}">
                <a16:creationId xmlns:a16="http://schemas.microsoft.com/office/drawing/2014/main" id="{67B3E7D7-7369-4945-812F-8B775F280655}"/>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Styrelseutbildning ISR 2020</a:t>
            </a:r>
          </a:p>
        </p:txBody>
      </p:sp>
      <p:sp>
        <p:nvSpPr>
          <p:cNvPr id="6" name="Platshållare för bildnummer 5">
            <a:extLst>
              <a:ext uri="{FF2B5EF4-FFF2-40B4-BE49-F238E27FC236}">
                <a16:creationId xmlns:a16="http://schemas.microsoft.com/office/drawing/2014/main" id="{30E293EA-9430-354E-82E2-8CA1FEB91CD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99EF732-A623-C64E-8962-5576D96ADA53}" type="slidenum">
              <a:rPr kumimoji="0" lang="sv-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sv-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Bildobjekt 7">
            <a:extLst>
              <a:ext uri="{FF2B5EF4-FFF2-40B4-BE49-F238E27FC236}">
                <a16:creationId xmlns:a16="http://schemas.microsoft.com/office/drawing/2014/main" id="{20E5E919-80A4-3A46-9714-ABFB8033CC1A}"/>
              </a:ext>
            </a:extLst>
          </p:cNvPr>
          <p:cNvPicPr>
            <a:picLocks noChangeAspect="1"/>
          </p:cNvPicPr>
          <p:nvPr/>
        </p:nvPicPr>
        <p:blipFill>
          <a:blip r:embed="rId2"/>
          <a:stretch>
            <a:fillRect/>
          </a:stretch>
        </p:blipFill>
        <p:spPr>
          <a:xfrm>
            <a:off x="275360" y="6429129"/>
            <a:ext cx="2057400" cy="423824"/>
          </a:xfrm>
          <a:prstGeom prst="rect">
            <a:avLst/>
          </a:prstGeom>
        </p:spPr>
      </p:pic>
      <p:sp>
        <p:nvSpPr>
          <p:cNvPr id="9" name="textruta 8">
            <a:extLst>
              <a:ext uri="{FF2B5EF4-FFF2-40B4-BE49-F238E27FC236}">
                <a16:creationId xmlns:a16="http://schemas.microsoft.com/office/drawing/2014/main" id="{A2B437B6-0049-624A-9B5C-DF293C093A9C}"/>
              </a:ext>
            </a:extLst>
          </p:cNvPr>
          <p:cNvSpPr txBox="1"/>
          <p:nvPr/>
        </p:nvSpPr>
        <p:spPr>
          <a:xfrm>
            <a:off x="1314449" y="1274618"/>
            <a:ext cx="6772275" cy="415498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Rektors ansvarsområde – Ledning av utbildningen</a:t>
            </a: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1" i="0" u="none" strike="noStrike" kern="1200" cap="none" spc="0" normalizeH="0" baseline="0" noProof="0" dirty="0">
                <a:ln>
                  <a:noFill/>
                </a:ln>
                <a:solidFill>
                  <a:prstClr val="black"/>
                </a:solidFill>
                <a:effectLst/>
                <a:uLnTx/>
                <a:uFillTx/>
                <a:latin typeface="Calibri" panose="020F0502020204030204"/>
                <a:ea typeface="+mn-ea"/>
                <a:cs typeface="+mn-cs"/>
              </a:rPr>
              <a:t>Skollagen kap 2 § 9: </a:t>
            </a: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Det pedagogiska arbetet vid en förskole- eller skolenhet ska ledas och samordnas av en rektor. Rektorn ska särskilt verka för att utbildningen utvecklas.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Rektorn ska benämnas på detta sätt. Benämningen ska förbehållas den som har en anställning som rektor.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En ställföreträdare får utses för en rektor.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Med det senare menas att man får ha en vikarie för en rektor under en tid när rektor är frånvarande. Det får det bara finnas en rektor samtidigt inom en skolenhet.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1" i="0" u="none" strike="noStrike" kern="1200" cap="none" spc="0" normalizeH="0" baseline="0" noProof="0" dirty="0">
                <a:ln>
                  <a:noFill/>
                </a:ln>
                <a:solidFill>
                  <a:prstClr val="black"/>
                </a:solidFill>
                <a:effectLst/>
                <a:uLnTx/>
                <a:uFillTx/>
                <a:latin typeface="Calibri" panose="020F0502020204030204"/>
                <a:ea typeface="+mn-ea"/>
                <a:cs typeface="+mn-cs"/>
              </a:rPr>
              <a:t>Skollagen kap 2 § 10:</a:t>
            </a: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  Rektorn beslutar om sin enhets inre organisation och ansvarar för att fördela resurser inom enheten efter barnens och elevernas olika förutsättningar och behov. Rektorn fattar i övrigt de beslut och har det ansvar som framgår av särskilda föreskrifter i denna lag eller andra författningar.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Rektorn får uppdra åt en anställd eller en uppdragstagare vid förskole- eller skolenheten som har tillräcklig kompetens och erfarenhet att fullgöra enskilda ledningsuppgifter och besluta i frågor som avses i första stycket, om inte annat anges.</a:t>
            </a:r>
          </a:p>
        </p:txBody>
      </p:sp>
    </p:spTree>
    <p:extLst>
      <p:ext uri="{BB962C8B-B14F-4D97-AF65-F5344CB8AC3E}">
        <p14:creationId xmlns:p14="http://schemas.microsoft.com/office/powerpoint/2010/main" val="24163868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E7A6156E-F5AE-2945-98E1-A22A0FEC5E88}"/>
              </a:ext>
            </a:extLst>
          </p:cNvPr>
          <p:cNvSpPr txBox="1"/>
          <p:nvPr/>
        </p:nvSpPr>
        <p:spPr>
          <a:xfrm>
            <a:off x="2341418" y="11222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Platshållare för sidfot 4">
            <a:extLst>
              <a:ext uri="{FF2B5EF4-FFF2-40B4-BE49-F238E27FC236}">
                <a16:creationId xmlns:a16="http://schemas.microsoft.com/office/drawing/2014/main" id="{67B3E7D7-7369-4945-812F-8B775F280655}"/>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Styrelseutbildning ISR 2020</a:t>
            </a:r>
          </a:p>
        </p:txBody>
      </p:sp>
      <p:sp>
        <p:nvSpPr>
          <p:cNvPr id="6" name="Platshållare för bildnummer 5">
            <a:extLst>
              <a:ext uri="{FF2B5EF4-FFF2-40B4-BE49-F238E27FC236}">
                <a16:creationId xmlns:a16="http://schemas.microsoft.com/office/drawing/2014/main" id="{30E293EA-9430-354E-82E2-8CA1FEB91CD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99EF732-A623-C64E-8962-5576D96ADA53}" type="slidenum">
              <a:rPr kumimoji="0" lang="sv-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sv-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Bildobjekt 7">
            <a:extLst>
              <a:ext uri="{FF2B5EF4-FFF2-40B4-BE49-F238E27FC236}">
                <a16:creationId xmlns:a16="http://schemas.microsoft.com/office/drawing/2014/main" id="{20E5E919-80A4-3A46-9714-ABFB8033CC1A}"/>
              </a:ext>
            </a:extLst>
          </p:cNvPr>
          <p:cNvPicPr>
            <a:picLocks noChangeAspect="1"/>
          </p:cNvPicPr>
          <p:nvPr/>
        </p:nvPicPr>
        <p:blipFill>
          <a:blip r:embed="rId2"/>
          <a:stretch>
            <a:fillRect/>
          </a:stretch>
        </p:blipFill>
        <p:spPr>
          <a:xfrm>
            <a:off x="275360" y="6429129"/>
            <a:ext cx="2057400" cy="423824"/>
          </a:xfrm>
          <a:prstGeom prst="rect">
            <a:avLst/>
          </a:prstGeom>
        </p:spPr>
      </p:pic>
      <p:sp>
        <p:nvSpPr>
          <p:cNvPr id="9" name="textruta 8">
            <a:extLst>
              <a:ext uri="{FF2B5EF4-FFF2-40B4-BE49-F238E27FC236}">
                <a16:creationId xmlns:a16="http://schemas.microsoft.com/office/drawing/2014/main" id="{A2B437B6-0049-624A-9B5C-DF293C093A9C}"/>
              </a:ext>
            </a:extLst>
          </p:cNvPr>
          <p:cNvSpPr txBox="1"/>
          <p:nvPr/>
        </p:nvSpPr>
        <p:spPr>
          <a:xfrm>
            <a:off x="1190625" y="1274618"/>
            <a:ext cx="6400800" cy="36009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Exempel på rektorns beslut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beslut om övergripande organisation av det pedagogiska arbetet</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arbetet med det systematiska kvalitetsarbetet </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att förebygga, utreda och åtgärda kränkande behandling </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 formerna för barn- /elevinflytande och föräldramedverkan </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kompetensutveckling av personalen</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särskilt stöd och åtgärdsprogram </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betygsättning vid oenighet mellan betygsättande lärare </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ordningsregler </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skriftlig varning </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beslut om tillfällig omplacering på samma eller annan skolenhet </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integrerade elever </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ämnen eller ämnesområden för elev i grundsärskola</a:t>
            </a:r>
          </a:p>
        </p:txBody>
      </p:sp>
    </p:spTree>
    <p:extLst>
      <p:ext uri="{BB962C8B-B14F-4D97-AF65-F5344CB8AC3E}">
        <p14:creationId xmlns:p14="http://schemas.microsoft.com/office/powerpoint/2010/main" val="11921477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E7A6156E-F5AE-2945-98E1-A22A0FEC5E88}"/>
              </a:ext>
            </a:extLst>
          </p:cNvPr>
          <p:cNvSpPr txBox="1"/>
          <p:nvPr/>
        </p:nvSpPr>
        <p:spPr>
          <a:xfrm>
            <a:off x="2341418" y="11222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Platshållare för sidfot 4">
            <a:extLst>
              <a:ext uri="{FF2B5EF4-FFF2-40B4-BE49-F238E27FC236}">
                <a16:creationId xmlns:a16="http://schemas.microsoft.com/office/drawing/2014/main" id="{67B3E7D7-7369-4945-812F-8B775F280655}"/>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Styrelseutbildning ISR 2020</a:t>
            </a:r>
          </a:p>
        </p:txBody>
      </p:sp>
      <p:sp>
        <p:nvSpPr>
          <p:cNvPr id="6" name="Platshållare för bildnummer 5">
            <a:extLst>
              <a:ext uri="{FF2B5EF4-FFF2-40B4-BE49-F238E27FC236}">
                <a16:creationId xmlns:a16="http://schemas.microsoft.com/office/drawing/2014/main" id="{30E293EA-9430-354E-82E2-8CA1FEB91CD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99EF732-A623-C64E-8962-5576D96ADA53}" type="slidenum">
              <a:rPr kumimoji="0" lang="sv-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sv-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Bildobjekt 7">
            <a:extLst>
              <a:ext uri="{FF2B5EF4-FFF2-40B4-BE49-F238E27FC236}">
                <a16:creationId xmlns:a16="http://schemas.microsoft.com/office/drawing/2014/main" id="{20E5E919-80A4-3A46-9714-ABFB8033CC1A}"/>
              </a:ext>
            </a:extLst>
          </p:cNvPr>
          <p:cNvPicPr>
            <a:picLocks noChangeAspect="1"/>
          </p:cNvPicPr>
          <p:nvPr/>
        </p:nvPicPr>
        <p:blipFill>
          <a:blip r:embed="rId2"/>
          <a:stretch>
            <a:fillRect/>
          </a:stretch>
        </p:blipFill>
        <p:spPr>
          <a:xfrm>
            <a:off x="275360" y="6429129"/>
            <a:ext cx="2057400" cy="423824"/>
          </a:xfrm>
          <a:prstGeom prst="rect">
            <a:avLst/>
          </a:prstGeom>
        </p:spPr>
      </p:pic>
      <p:sp>
        <p:nvSpPr>
          <p:cNvPr id="9" name="textruta 8">
            <a:extLst>
              <a:ext uri="{FF2B5EF4-FFF2-40B4-BE49-F238E27FC236}">
                <a16:creationId xmlns:a16="http://schemas.microsoft.com/office/drawing/2014/main" id="{A2B437B6-0049-624A-9B5C-DF293C093A9C}"/>
              </a:ext>
            </a:extLst>
          </p:cNvPr>
          <p:cNvSpPr txBox="1"/>
          <p:nvPr/>
        </p:nvSpPr>
        <p:spPr>
          <a:xfrm>
            <a:off x="1428750" y="1274618"/>
            <a:ext cx="6762750" cy="433965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Avgränsningen mellan huvudman och rektor. Vad innebär delegation?</a:t>
            </a: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Rektor har ett särskilt utpekat ansvar enligt skollagen som det beskrivits på föregående sidor. </a:t>
            </a:r>
            <a:b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Dock är huvudmannen ansvarig för att rektor har både kompetens, utbildning och de resurser som krävs för att fullgöra sitt uppdrag. </a:t>
            </a:r>
            <a:b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Blir det fel så är det alltid huvudmannen som får bära ansvaret.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Huvudmannen ska se till att rektorn har gått eller påbörjar en rektorsutbildning senast inom två år efter tillträde. Undantag för rektor i förskolan som varit anställd som förskolechef fram till 1 juli 2019.</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Merparten eller delar av styrelsens ansvarsområde delegeras ofta till rektor/skolchef. Viktigt att komma ihåg att man kan delegera arbetsuppgifter men inte ansvar.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Huvudmannen kan formulera mål för verksamheten och ange hur skolans värdegrund/profil/pedagogiska inriktning förväntas avspeglas i verksamheten. Huvudmannen har även ansvar för strategifrågor och övergripande resursfördelning.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12126938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E7A6156E-F5AE-2945-98E1-A22A0FEC5E88}"/>
              </a:ext>
            </a:extLst>
          </p:cNvPr>
          <p:cNvSpPr txBox="1"/>
          <p:nvPr/>
        </p:nvSpPr>
        <p:spPr>
          <a:xfrm>
            <a:off x="2341418" y="11222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Platshållare för sidfot 4">
            <a:extLst>
              <a:ext uri="{FF2B5EF4-FFF2-40B4-BE49-F238E27FC236}">
                <a16:creationId xmlns:a16="http://schemas.microsoft.com/office/drawing/2014/main" id="{67B3E7D7-7369-4945-812F-8B775F280655}"/>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Styrelseutbildning ISR 2020</a:t>
            </a:r>
          </a:p>
        </p:txBody>
      </p:sp>
      <p:sp>
        <p:nvSpPr>
          <p:cNvPr id="6" name="Platshållare för bildnummer 5">
            <a:extLst>
              <a:ext uri="{FF2B5EF4-FFF2-40B4-BE49-F238E27FC236}">
                <a16:creationId xmlns:a16="http://schemas.microsoft.com/office/drawing/2014/main" id="{30E293EA-9430-354E-82E2-8CA1FEB91CD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99EF732-A623-C64E-8962-5576D96ADA53}" type="slidenum">
              <a:rPr kumimoji="0" lang="sv-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sv-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Bildobjekt 7">
            <a:extLst>
              <a:ext uri="{FF2B5EF4-FFF2-40B4-BE49-F238E27FC236}">
                <a16:creationId xmlns:a16="http://schemas.microsoft.com/office/drawing/2014/main" id="{20E5E919-80A4-3A46-9714-ABFB8033CC1A}"/>
              </a:ext>
            </a:extLst>
          </p:cNvPr>
          <p:cNvPicPr>
            <a:picLocks noChangeAspect="1"/>
          </p:cNvPicPr>
          <p:nvPr/>
        </p:nvPicPr>
        <p:blipFill>
          <a:blip r:embed="rId2"/>
          <a:stretch>
            <a:fillRect/>
          </a:stretch>
        </p:blipFill>
        <p:spPr>
          <a:xfrm>
            <a:off x="275360" y="6429129"/>
            <a:ext cx="2057400" cy="423824"/>
          </a:xfrm>
          <a:prstGeom prst="rect">
            <a:avLst/>
          </a:prstGeom>
        </p:spPr>
      </p:pic>
      <p:sp>
        <p:nvSpPr>
          <p:cNvPr id="9" name="textruta 8">
            <a:extLst>
              <a:ext uri="{FF2B5EF4-FFF2-40B4-BE49-F238E27FC236}">
                <a16:creationId xmlns:a16="http://schemas.microsoft.com/office/drawing/2014/main" id="{A2B437B6-0049-624A-9B5C-DF293C093A9C}"/>
              </a:ext>
            </a:extLst>
          </p:cNvPr>
          <p:cNvSpPr txBox="1"/>
          <p:nvPr/>
        </p:nvSpPr>
        <p:spPr>
          <a:xfrm>
            <a:off x="2493818" y="12746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Rektangel 1">
            <a:extLst>
              <a:ext uri="{FF2B5EF4-FFF2-40B4-BE49-F238E27FC236}">
                <a16:creationId xmlns:a16="http://schemas.microsoft.com/office/drawing/2014/main" id="{26EF0047-1541-49D6-82D1-7F1EA78A38FB}"/>
              </a:ext>
            </a:extLst>
          </p:cNvPr>
          <p:cNvSpPr/>
          <p:nvPr/>
        </p:nvSpPr>
        <p:spPr>
          <a:xfrm>
            <a:off x="1895475" y="2136339"/>
            <a:ext cx="4962525" cy="3108543"/>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 Möjlighet att utse ställföreträdare för rektor vid dennes frånvaro, dvs en vikarie för rektor.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Inte tydligt i skollagen vem som utser, men rimligen huvudman. En skolenhet får aldrig ha mer än en rektor samtidigt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 Delegation: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rektor har möjlighet att delegera arbetsuppgifter och även vissa beslut  (men aldrig ansvaret). Kompetenskrav för den som får delegation.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Rektor fattar beslut om och vad som ska delegeras och till vem. Rimligen utser då  rektor sina biträdande rektorer.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 ▪ Delegationsförbud för vissa ingripande beslut, t.ex. avstängning, placering i särskild undervisningsgrupp.</a:t>
            </a:r>
          </a:p>
        </p:txBody>
      </p:sp>
      <p:sp>
        <p:nvSpPr>
          <p:cNvPr id="10" name="textruta 9">
            <a:extLst>
              <a:ext uri="{FF2B5EF4-FFF2-40B4-BE49-F238E27FC236}">
                <a16:creationId xmlns:a16="http://schemas.microsoft.com/office/drawing/2014/main" id="{E53385BA-B4B6-44B5-AC37-4C61E7C43607}"/>
              </a:ext>
            </a:extLst>
          </p:cNvPr>
          <p:cNvSpPr txBox="1"/>
          <p:nvPr/>
        </p:nvSpPr>
        <p:spPr>
          <a:xfrm>
            <a:off x="1895475" y="1427018"/>
            <a:ext cx="5572125"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Rektors ställföreträdare och delegation (2 kap. skollagen)</a:t>
            </a:r>
          </a:p>
        </p:txBody>
      </p:sp>
    </p:spTree>
    <p:extLst>
      <p:ext uri="{BB962C8B-B14F-4D97-AF65-F5344CB8AC3E}">
        <p14:creationId xmlns:p14="http://schemas.microsoft.com/office/powerpoint/2010/main" val="2091940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E7A6156E-F5AE-2945-98E1-A22A0FEC5E88}"/>
              </a:ext>
            </a:extLst>
          </p:cNvPr>
          <p:cNvSpPr txBox="1"/>
          <p:nvPr/>
        </p:nvSpPr>
        <p:spPr>
          <a:xfrm>
            <a:off x="2341418" y="11222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Platshållare för sidfot 4">
            <a:extLst>
              <a:ext uri="{FF2B5EF4-FFF2-40B4-BE49-F238E27FC236}">
                <a16:creationId xmlns:a16="http://schemas.microsoft.com/office/drawing/2014/main" id="{67B3E7D7-7369-4945-812F-8B775F280655}"/>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Styrelseutbildning ISR 2020</a:t>
            </a:r>
          </a:p>
        </p:txBody>
      </p:sp>
      <p:sp>
        <p:nvSpPr>
          <p:cNvPr id="6" name="Platshållare för bildnummer 5">
            <a:extLst>
              <a:ext uri="{FF2B5EF4-FFF2-40B4-BE49-F238E27FC236}">
                <a16:creationId xmlns:a16="http://schemas.microsoft.com/office/drawing/2014/main" id="{30E293EA-9430-354E-82E2-8CA1FEB91CD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99EF732-A623-C64E-8962-5576D96ADA53}" type="slidenum">
              <a:rPr kumimoji="0" lang="sv-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sv-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Bildobjekt 7">
            <a:extLst>
              <a:ext uri="{FF2B5EF4-FFF2-40B4-BE49-F238E27FC236}">
                <a16:creationId xmlns:a16="http://schemas.microsoft.com/office/drawing/2014/main" id="{20E5E919-80A4-3A46-9714-ABFB8033CC1A}"/>
              </a:ext>
            </a:extLst>
          </p:cNvPr>
          <p:cNvPicPr>
            <a:picLocks noChangeAspect="1"/>
          </p:cNvPicPr>
          <p:nvPr/>
        </p:nvPicPr>
        <p:blipFill>
          <a:blip r:embed="rId2"/>
          <a:stretch>
            <a:fillRect/>
          </a:stretch>
        </p:blipFill>
        <p:spPr>
          <a:xfrm>
            <a:off x="275360" y="6429129"/>
            <a:ext cx="2057400" cy="423824"/>
          </a:xfrm>
          <a:prstGeom prst="rect">
            <a:avLst/>
          </a:prstGeom>
        </p:spPr>
      </p:pic>
      <p:sp>
        <p:nvSpPr>
          <p:cNvPr id="9" name="textruta 8">
            <a:extLst>
              <a:ext uri="{FF2B5EF4-FFF2-40B4-BE49-F238E27FC236}">
                <a16:creationId xmlns:a16="http://schemas.microsoft.com/office/drawing/2014/main" id="{A2B437B6-0049-624A-9B5C-DF293C093A9C}"/>
              </a:ext>
            </a:extLst>
          </p:cNvPr>
          <p:cNvSpPr txBox="1"/>
          <p:nvPr/>
        </p:nvSpPr>
        <p:spPr>
          <a:xfrm>
            <a:off x="2493818" y="1274618"/>
            <a:ext cx="4821382" cy="31393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Varför styrelseutbildning?</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*Krav från Skolinspektionen att styrelsen som grupp ska kunna visa att det finns insikt inom styrelsen om juridik och ekonomi för att driva en skola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 Framför allt – det goda i att som styrelseledamöter känna till de villkor och juridiska grunder som gäller för verksamheten för att kunna ta ansvar</a:t>
            </a:r>
          </a:p>
        </p:txBody>
      </p:sp>
    </p:spTree>
    <p:extLst>
      <p:ext uri="{BB962C8B-B14F-4D97-AF65-F5344CB8AC3E}">
        <p14:creationId xmlns:p14="http://schemas.microsoft.com/office/powerpoint/2010/main" val="29745420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E7A6156E-F5AE-2945-98E1-A22A0FEC5E88}"/>
              </a:ext>
            </a:extLst>
          </p:cNvPr>
          <p:cNvSpPr txBox="1"/>
          <p:nvPr/>
        </p:nvSpPr>
        <p:spPr>
          <a:xfrm>
            <a:off x="2341418" y="11222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Platshållare för sidfot 4">
            <a:extLst>
              <a:ext uri="{FF2B5EF4-FFF2-40B4-BE49-F238E27FC236}">
                <a16:creationId xmlns:a16="http://schemas.microsoft.com/office/drawing/2014/main" id="{67B3E7D7-7369-4945-812F-8B775F280655}"/>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Styrelseutbildning ISR 2020</a:t>
            </a:r>
          </a:p>
        </p:txBody>
      </p:sp>
      <p:sp>
        <p:nvSpPr>
          <p:cNvPr id="6" name="Platshållare för bildnummer 5">
            <a:extLst>
              <a:ext uri="{FF2B5EF4-FFF2-40B4-BE49-F238E27FC236}">
                <a16:creationId xmlns:a16="http://schemas.microsoft.com/office/drawing/2014/main" id="{30E293EA-9430-354E-82E2-8CA1FEB91CD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99EF732-A623-C64E-8962-5576D96ADA53}" type="slidenum">
              <a:rPr kumimoji="0" lang="sv-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sv-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Bildobjekt 7">
            <a:extLst>
              <a:ext uri="{FF2B5EF4-FFF2-40B4-BE49-F238E27FC236}">
                <a16:creationId xmlns:a16="http://schemas.microsoft.com/office/drawing/2014/main" id="{20E5E919-80A4-3A46-9714-ABFB8033CC1A}"/>
              </a:ext>
            </a:extLst>
          </p:cNvPr>
          <p:cNvPicPr>
            <a:picLocks noChangeAspect="1"/>
          </p:cNvPicPr>
          <p:nvPr/>
        </p:nvPicPr>
        <p:blipFill>
          <a:blip r:embed="rId2"/>
          <a:stretch>
            <a:fillRect/>
          </a:stretch>
        </p:blipFill>
        <p:spPr>
          <a:xfrm>
            <a:off x="275360" y="6429129"/>
            <a:ext cx="2057400" cy="423824"/>
          </a:xfrm>
          <a:prstGeom prst="rect">
            <a:avLst/>
          </a:prstGeom>
        </p:spPr>
      </p:pic>
      <p:sp>
        <p:nvSpPr>
          <p:cNvPr id="9" name="textruta 8">
            <a:extLst>
              <a:ext uri="{FF2B5EF4-FFF2-40B4-BE49-F238E27FC236}">
                <a16:creationId xmlns:a16="http://schemas.microsoft.com/office/drawing/2014/main" id="{A2B437B6-0049-624A-9B5C-DF293C093A9C}"/>
              </a:ext>
            </a:extLst>
          </p:cNvPr>
          <p:cNvSpPr txBox="1"/>
          <p:nvPr/>
        </p:nvSpPr>
        <p:spPr>
          <a:xfrm>
            <a:off x="2493818" y="12746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Rektangel 1">
            <a:extLst>
              <a:ext uri="{FF2B5EF4-FFF2-40B4-BE49-F238E27FC236}">
                <a16:creationId xmlns:a16="http://schemas.microsoft.com/office/drawing/2014/main" id="{DD7269DC-C45D-4A8A-AB05-7B8AB001520F}"/>
              </a:ext>
            </a:extLst>
          </p:cNvPr>
          <p:cNvSpPr/>
          <p:nvPr/>
        </p:nvSpPr>
        <p:spPr>
          <a:xfrm>
            <a:off x="1914525" y="1443841"/>
            <a:ext cx="5562600" cy="3231654"/>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Huvudmannen ska stödja rektor men inte ta över</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Viktigt att styrelsen/huvudmannen inte oombedd kliver in i rektors ansvarsområde utan fungerar som stödjande inom dessa områden.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Det krävs en bra dialog och förståelse för verksamhetens behov och förutsättningar hos huvudmannen så att rektor ges goda förutsättningar att utföra sitt uppdrag.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Inte alltid helt tydligt var gränsen mellan huvudman och rektors befogenheter går. </a:t>
            </a:r>
          </a:p>
          <a:p>
            <a:pPr marL="0" marR="0" lvl="0" indent="0" algn="l" defTabSz="457200" rtl="0" eaLnBrk="1" fontAlgn="auto" latinLnBrk="0" hangingPunct="1">
              <a:lnSpc>
                <a:spcPct val="100000"/>
              </a:lnSpc>
              <a:spcBef>
                <a:spcPts val="0"/>
              </a:spcBef>
              <a:spcAft>
                <a:spcPts val="0"/>
              </a:spcAft>
              <a:buClrTx/>
              <a:buSzTx/>
              <a:buFontTx/>
              <a:buNone/>
              <a:tabLst/>
              <a:defRPr/>
            </a:pPr>
            <a:endParaRPr lang="sv-SE" sz="1400" dirty="0">
              <a:solidFill>
                <a:prstClr val="black"/>
              </a:solidFill>
              <a:latin typeface="Calibri" panose="020F0502020204030204"/>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Rektor har dock personalansvaret inom skolan och därmed lönesättning liksom ansvar för organisation.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Därmed följer ansvar för budget.  </a:t>
            </a:r>
          </a:p>
        </p:txBody>
      </p:sp>
    </p:spTree>
    <p:extLst>
      <p:ext uri="{BB962C8B-B14F-4D97-AF65-F5344CB8AC3E}">
        <p14:creationId xmlns:p14="http://schemas.microsoft.com/office/powerpoint/2010/main" val="2880978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E7A6156E-F5AE-2945-98E1-A22A0FEC5E88}"/>
              </a:ext>
            </a:extLst>
          </p:cNvPr>
          <p:cNvSpPr txBox="1"/>
          <p:nvPr/>
        </p:nvSpPr>
        <p:spPr>
          <a:xfrm>
            <a:off x="2341418" y="11222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Platshållare för sidfot 4">
            <a:extLst>
              <a:ext uri="{FF2B5EF4-FFF2-40B4-BE49-F238E27FC236}">
                <a16:creationId xmlns:a16="http://schemas.microsoft.com/office/drawing/2014/main" id="{67B3E7D7-7369-4945-812F-8B775F280655}"/>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Styrelseutbildning ISR 2020</a:t>
            </a:r>
          </a:p>
        </p:txBody>
      </p:sp>
      <p:sp>
        <p:nvSpPr>
          <p:cNvPr id="6" name="Platshållare för bildnummer 5">
            <a:extLst>
              <a:ext uri="{FF2B5EF4-FFF2-40B4-BE49-F238E27FC236}">
                <a16:creationId xmlns:a16="http://schemas.microsoft.com/office/drawing/2014/main" id="{30E293EA-9430-354E-82E2-8CA1FEB91CD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99EF732-A623-C64E-8962-5576D96ADA53}" type="slidenum">
              <a:rPr kumimoji="0" lang="sv-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sv-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Bildobjekt 7">
            <a:extLst>
              <a:ext uri="{FF2B5EF4-FFF2-40B4-BE49-F238E27FC236}">
                <a16:creationId xmlns:a16="http://schemas.microsoft.com/office/drawing/2014/main" id="{20E5E919-80A4-3A46-9714-ABFB8033CC1A}"/>
              </a:ext>
            </a:extLst>
          </p:cNvPr>
          <p:cNvPicPr>
            <a:picLocks noChangeAspect="1"/>
          </p:cNvPicPr>
          <p:nvPr/>
        </p:nvPicPr>
        <p:blipFill>
          <a:blip r:embed="rId2"/>
          <a:stretch>
            <a:fillRect/>
          </a:stretch>
        </p:blipFill>
        <p:spPr>
          <a:xfrm>
            <a:off x="275360" y="6429129"/>
            <a:ext cx="2057400" cy="423824"/>
          </a:xfrm>
          <a:prstGeom prst="rect">
            <a:avLst/>
          </a:prstGeom>
        </p:spPr>
      </p:pic>
      <p:sp>
        <p:nvSpPr>
          <p:cNvPr id="9" name="textruta 8">
            <a:extLst>
              <a:ext uri="{FF2B5EF4-FFF2-40B4-BE49-F238E27FC236}">
                <a16:creationId xmlns:a16="http://schemas.microsoft.com/office/drawing/2014/main" id="{A2B437B6-0049-624A-9B5C-DF293C093A9C}"/>
              </a:ext>
            </a:extLst>
          </p:cNvPr>
          <p:cNvSpPr txBox="1"/>
          <p:nvPr/>
        </p:nvSpPr>
        <p:spPr>
          <a:xfrm>
            <a:off x="2493818" y="12746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xtruta 6">
            <a:extLst>
              <a:ext uri="{FF2B5EF4-FFF2-40B4-BE49-F238E27FC236}">
                <a16:creationId xmlns:a16="http://schemas.microsoft.com/office/drawing/2014/main" id="{26C3A4E6-0624-6743-9322-A31F7B52BD90}"/>
              </a:ext>
            </a:extLst>
          </p:cNvPr>
          <p:cNvSpPr txBox="1"/>
          <p:nvPr/>
        </p:nvSpPr>
        <p:spPr>
          <a:xfrm>
            <a:off x="2493818" y="1274618"/>
            <a:ext cx="4821382" cy="193899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Se även Skolverkets samlade sida om skolans ansvar som helhet: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hlinkClick r:id="rId3"/>
              </a:rPr>
              <a:t>https://www.skolverket.se/regler-och-ansvar/ansvar-i-skolfragor</a:t>
            </a: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632544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E7A6156E-F5AE-2945-98E1-A22A0FEC5E88}"/>
              </a:ext>
            </a:extLst>
          </p:cNvPr>
          <p:cNvSpPr txBox="1"/>
          <p:nvPr/>
        </p:nvSpPr>
        <p:spPr>
          <a:xfrm>
            <a:off x="2341418" y="11222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Platshållare för sidfot 4">
            <a:extLst>
              <a:ext uri="{FF2B5EF4-FFF2-40B4-BE49-F238E27FC236}">
                <a16:creationId xmlns:a16="http://schemas.microsoft.com/office/drawing/2014/main" id="{67B3E7D7-7369-4945-812F-8B775F280655}"/>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Styrelseutbildning ISR 2020</a:t>
            </a:r>
          </a:p>
        </p:txBody>
      </p:sp>
      <p:sp>
        <p:nvSpPr>
          <p:cNvPr id="6" name="Platshållare för bildnummer 5">
            <a:extLst>
              <a:ext uri="{FF2B5EF4-FFF2-40B4-BE49-F238E27FC236}">
                <a16:creationId xmlns:a16="http://schemas.microsoft.com/office/drawing/2014/main" id="{30E293EA-9430-354E-82E2-8CA1FEB91CD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99EF732-A623-C64E-8962-5576D96ADA53}" type="slidenum">
              <a:rPr kumimoji="0" lang="sv-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sv-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Bildobjekt 7">
            <a:extLst>
              <a:ext uri="{FF2B5EF4-FFF2-40B4-BE49-F238E27FC236}">
                <a16:creationId xmlns:a16="http://schemas.microsoft.com/office/drawing/2014/main" id="{20E5E919-80A4-3A46-9714-ABFB8033CC1A}"/>
              </a:ext>
            </a:extLst>
          </p:cNvPr>
          <p:cNvPicPr>
            <a:picLocks noChangeAspect="1"/>
          </p:cNvPicPr>
          <p:nvPr/>
        </p:nvPicPr>
        <p:blipFill>
          <a:blip r:embed="rId2"/>
          <a:stretch>
            <a:fillRect/>
          </a:stretch>
        </p:blipFill>
        <p:spPr>
          <a:xfrm>
            <a:off x="275360" y="6429129"/>
            <a:ext cx="2057400" cy="423824"/>
          </a:xfrm>
          <a:prstGeom prst="rect">
            <a:avLst/>
          </a:prstGeom>
        </p:spPr>
      </p:pic>
      <p:sp>
        <p:nvSpPr>
          <p:cNvPr id="9" name="textruta 8">
            <a:extLst>
              <a:ext uri="{FF2B5EF4-FFF2-40B4-BE49-F238E27FC236}">
                <a16:creationId xmlns:a16="http://schemas.microsoft.com/office/drawing/2014/main" id="{A2B437B6-0049-624A-9B5C-DF293C093A9C}"/>
              </a:ext>
            </a:extLst>
          </p:cNvPr>
          <p:cNvSpPr txBox="1"/>
          <p:nvPr/>
        </p:nvSpPr>
        <p:spPr>
          <a:xfrm>
            <a:off x="2493818" y="12746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xtruta 6">
            <a:extLst>
              <a:ext uri="{FF2B5EF4-FFF2-40B4-BE49-F238E27FC236}">
                <a16:creationId xmlns:a16="http://schemas.microsoft.com/office/drawing/2014/main" id="{26C3A4E6-0624-6743-9322-A31F7B52BD90}"/>
              </a:ext>
            </a:extLst>
          </p:cNvPr>
          <p:cNvSpPr txBox="1"/>
          <p:nvPr/>
        </p:nvSpPr>
        <p:spPr>
          <a:xfrm>
            <a:off x="2493818" y="1274618"/>
            <a:ext cx="4821382" cy="424731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Vi behandlar här övergripande ansvar för</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i="0" u="none" strike="noStrike" kern="1200" cap="none" spc="0" normalizeH="0" baseline="0" noProof="0" dirty="0">
                <a:ln>
                  <a:noFill/>
                </a:ln>
                <a:solidFill>
                  <a:prstClr val="black"/>
                </a:solidFill>
                <a:effectLst/>
                <a:uLnTx/>
                <a:uFillTx/>
                <a:latin typeface="Calibri" panose="020F0502020204030204"/>
                <a:ea typeface="+mn-ea"/>
                <a:cs typeface="+mn-cs"/>
              </a:rPr>
              <a:t>Systematiskt kvalitetsarbete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i="0" u="none" strike="noStrike" kern="1200" cap="none" spc="0" normalizeH="0" baseline="0" noProof="0" dirty="0">
                <a:ln>
                  <a:noFill/>
                </a:ln>
                <a:solidFill>
                  <a:prstClr val="black"/>
                </a:solidFill>
                <a:effectLst/>
                <a:uLnTx/>
                <a:uFillTx/>
                <a:latin typeface="Calibri" panose="020F0502020204030204"/>
                <a:ea typeface="+mn-ea"/>
                <a:cs typeface="+mn-cs"/>
              </a:rPr>
              <a:t>Elevhälsa</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Stöd till elever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Frånvaro</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Kränkande behandling mm</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Trygghet och </a:t>
            </a:r>
            <a:r>
              <a:rPr kumimoji="0" lang="sv-SE" sz="1800" b="0" i="0" u="none" strike="noStrike" kern="1200" cap="none" spc="0" normalizeH="0" baseline="0" noProof="0" dirty="0" err="1">
                <a:ln>
                  <a:noFill/>
                </a:ln>
                <a:solidFill>
                  <a:prstClr val="black"/>
                </a:solidFill>
                <a:effectLst/>
                <a:uLnTx/>
                <a:uFillTx/>
                <a:latin typeface="Calibri" panose="020F0502020204030204"/>
                <a:ea typeface="+mn-ea"/>
                <a:cs typeface="+mn-cs"/>
              </a:rPr>
              <a:t>studiero</a:t>
            </a: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 incidentrapportering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Tillsynsansvar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Sekretess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Offentlighet – insyn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Skriftlig individuell utvecklingsplan, IUP</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extruta 1">
            <a:extLst>
              <a:ext uri="{FF2B5EF4-FFF2-40B4-BE49-F238E27FC236}">
                <a16:creationId xmlns:a16="http://schemas.microsoft.com/office/drawing/2014/main" id="{BF43D9F9-E83E-0448-8B75-B0232F6F5456}"/>
              </a:ext>
            </a:extLst>
          </p:cNvPr>
          <p:cNvSpPr txBox="1"/>
          <p:nvPr/>
        </p:nvSpPr>
        <p:spPr>
          <a:xfrm>
            <a:off x="4572000" y="438879"/>
            <a:ext cx="2590800" cy="261610"/>
          </a:xfrm>
          <a:prstGeom prst="rect">
            <a:avLst/>
          </a:prstGeom>
          <a:noFill/>
        </p:spPr>
        <p:txBody>
          <a:bodyPr wrap="square" rtlCol="0">
            <a:spAutoFit/>
          </a:bodyPr>
          <a:lstStyle/>
          <a:p>
            <a:r>
              <a:rPr lang="sv-SE" sz="1100" dirty="0">
                <a:solidFill>
                  <a:schemeClr val="accent6">
                    <a:lumMod val="75000"/>
                  </a:schemeClr>
                </a:solidFill>
              </a:rPr>
              <a:t>Ansvar och ansvarsfördelning  1 – av 16 </a:t>
            </a:r>
          </a:p>
        </p:txBody>
      </p:sp>
    </p:spTree>
    <p:extLst>
      <p:ext uri="{BB962C8B-B14F-4D97-AF65-F5344CB8AC3E}">
        <p14:creationId xmlns:p14="http://schemas.microsoft.com/office/powerpoint/2010/main" val="39905557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E7A6156E-F5AE-2945-98E1-A22A0FEC5E88}"/>
              </a:ext>
            </a:extLst>
          </p:cNvPr>
          <p:cNvSpPr txBox="1"/>
          <p:nvPr/>
        </p:nvSpPr>
        <p:spPr>
          <a:xfrm>
            <a:off x="2341418" y="11222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Platshållare för sidfot 4">
            <a:extLst>
              <a:ext uri="{FF2B5EF4-FFF2-40B4-BE49-F238E27FC236}">
                <a16:creationId xmlns:a16="http://schemas.microsoft.com/office/drawing/2014/main" id="{67B3E7D7-7369-4945-812F-8B775F280655}"/>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Styrelseutbildning ISR 2020</a:t>
            </a:r>
          </a:p>
        </p:txBody>
      </p:sp>
      <p:sp>
        <p:nvSpPr>
          <p:cNvPr id="6" name="Platshållare för bildnummer 5">
            <a:extLst>
              <a:ext uri="{FF2B5EF4-FFF2-40B4-BE49-F238E27FC236}">
                <a16:creationId xmlns:a16="http://schemas.microsoft.com/office/drawing/2014/main" id="{30E293EA-9430-354E-82E2-8CA1FEB91CD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99EF732-A623-C64E-8962-5576D96ADA53}" type="slidenum">
              <a:rPr kumimoji="0" lang="sv-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sv-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Bildobjekt 7">
            <a:extLst>
              <a:ext uri="{FF2B5EF4-FFF2-40B4-BE49-F238E27FC236}">
                <a16:creationId xmlns:a16="http://schemas.microsoft.com/office/drawing/2014/main" id="{20E5E919-80A4-3A46-9714-ABFB8033CC1A}"/>
              </a:ext>
            </a:extLst>
          </p:cNvPr>
          <p:cNvPicPr>
            <a:picLocks noChangeAspect="1"/>
          </p:cNvPicPr>
          <p:nvPr/>
        </p:nvPicPr>
        <p:blipFill>
          <a:blip r:embed="rId3"/>
          <a:stretch>
            <a:fillRect/>
          </a:stretch>
        </p:blipFill>
        <p:spPr>
          <a:xfrm>
            <a:off x="275360" y="6429129"/>
            <a:ext cx="2057400" cy="423824"/>
          </a:xfrm>
          <a:prstGeom prst="rect">
            <a:avLst/>
          </a:prstGeom>
        </p:spPr>
      </p:pic>
      <p:sp>
        <p:nvSpPr>
          <p:cNvPr id="9" name="textruta 8">
            <a:extLst>
              <a:ext uri="{FF2B5EF4-FFF2-40B4-BE49-F238E27FC236}">
                <a16:creationId xmlns:a16="http://schemas.microsoft.com/office/drawing/2014/main" id="{A2B437B6-0049-624A-9B5C-DF293C093A9C}"/>
              </a:ext>
            </a:extLst>
          </p:cNvPr>
          <p:cNvSpPr txBox="1"/>
          <p:nvPr/>
        </p:nvSpPr>
        <p:spPr>
          <a:xfrm>
            <a:off x="2493818" y="12746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xtruta 6">
            <a:extLst>
              <a:ext uri="{FF2B5EF4-FFF2-40B4-BE49-F238E27FC236}">
                <a16:creationId xmlns:a16="http://schemas.microsoft.com/office/drawing/2014/main" id="{5B3CF29C-3C8A-104D-B548-AFC2B2060AC2}"/>
              </a:ext>
            </a:extLst>
          </p:cNvPr>
          <p:cNvSpPr txBox="1"/>
          <p:nvPr/>
        </p:nvSpPr>
        <p:spPr>
          <a:xfrm>
            <a:off x="1981200" y="1274618"/>
            <a:ext cx="5334000" cy="452431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Systematiskt kvalitetsarbete </a:t>
            </a: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Kap 4 SL (Skollagen)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Huvudmannen</a:t>
            </a: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 är ansvarig för att ett kvalitetsarbete finns på förskole/skolenhetsnivå. Att </a:t>
            </a:r>
            <a:r>
              <a:rPr kumimoji="0" lang="sv-SE" sz="1800" b="0" i="0" u="none" strike="noStrike" kern="1200" cap="none" spc="0" normalizeH="0" baseline="0" noProof="0" dirty="0">
                <a:ln>
                  <a:noFill/>
                </a:ln>
                <a:solidFill>
                  <a:srgbClr val="262626"/>
                </a:solidFill>
                <a:effectLst/>
                <a:uLnTx/>
                <a:uFillTx/>
                <a:latin typeface="source sans pro" panose="020B0503030403020204" pitchFamily="34" charset="0"/>
                <a:ea typeface="+mn-ea"/>
                <a:cs typeface="+mn-cs"/>
              </a:rPr>
              <a:t>systematiskt och kontinuerligt planera, följa upp och utveckla utbildningen samt</a:t>
            </a: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 att åtgärder vidtas vid brister. Det systematiska kvalitetsarbetet ska dokumenteras.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Det ska också finns skriftliga rutiner för att ta emot och utreda klagomål mot utbildningen.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Rektor</a:t>
            </a: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 är ansvarig för kvalitetsarbetet genomförs vid skolenheten. Bra metodstöd i Skolverkets material, se länk:</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0" i="0" u="sng" strike="noStrike" kern="1200" cap="none" spc="0" normalizeH="0" baseline="0" noProof="0" dirty="0">
                <a:ln>
                  <a:noFill/>
                </a:ln>
                <a:solidFill>
                  <a:prstClr val="black"/>
                </a:solidFill>
                <a:effectLst/>
                <a:uLnTx/>
                <a:uFillTx/>
                <a:latin typeface="Calibri" panose="020F0502020204030204"/>
                <a:ea typeface="+mn-ea"/>
                <a:cs typeface="+mn-cs"/>
                <a:hlinkClick r:id="rId4"/>
              </a:rPr>
              <a:t>https://www.skolverket.se/regler-och-ansvar/ansvar-i-skolfragor/ansvar-for-systematiskt-kvalitetsarbete</a:t>
            </a:r>
            <a:endParaRPr kumimoji="0" lang="sv-SE" sz="1800" b="0" i="0" u="sng"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textruta 9">
            <a:extLst>
              <a:ext uri="{FF2B5EF4-FFF2-40B4-BE49-F238E27FC236}">
                <a16:creationId xmlns:a16="http://schemas.microsoft.com/office/drawing/2014/main" id="{9C061CE2-232F-724B-85C8-BF8EBD2EA186}"/>
              </a:ext>
            </a:extLst>
          </p:cNvPr>
          <p:cNvSpPr txBox="1"/>
          <p:nvPr/>
        </p:nvSpPr>
        <p:spPr>
          <a:xfrm>
            <a:off x="4572000" y="438879"/>
            <a:ext cx="2590800" cy="261610"/>
          </a:xfrm>
          <a:prstGeom prst="rect">
            <a:avLst/>
          </a:prstGeom>
          <a:noFill/>
        </p:spPr>
        <p:txBody>
          <a:bodyPr wrap="square" rtlCol="0">
            <a:spAutoFit/>
          </a:bodyPr>
          <a:lstStyle/>
          <a:p>
            <a:r>
              <a:rPr lang="sv-SE" sz="1100" dirty="0">
                <a:solidFill>
                  <a:schemeClr val="accent6">
                    <a:lumMod val="75000"/>
                  </a:schemeClr>
                </a:solidFill>
              </a:rPr>
              <a:t>Ansvar och ansvarsfördelning  2 – av 16 </a:t>
            </a:r>
          </a:p>
        </p:txBody>
      </p:sp>
    </p:spTree>
    <p:extLst>
      <p:ext uri="{BB962C8B-B14F-4D97-AF65-F5344CB8AC3E}">
        <p14:creationId xmlns:p14="http://schemas.microsoft.com/office/powerpoint/2010/main" val="12356327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E7A6156E-F5AE-2945-98E1-A22A0FEC5E88}"/>
              </a:ext>
            </a:extLst>
          </p:cNvPr>
          <p:cNvSpPr txBox="1"/>
          <p:nvPr/>
        </p:nvSpPr>
        <p:spPr>
          <a:xfrm>
            <a:off x="2341418" y="11222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Platshållare för sidfot 4">
            <a:extLst>
              <a:ext uri="{FF2B5EF4-FFF2-40B4-BE49-F238E27FC236}">
                <a16:creationId xmlns:a16="http://schemas.microsoft.com/office/drawing/2014/main" id="{67B3E7D7-7369-4945-812F-8B775F280655}"/>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Styrelseutbildning ISR 2020</a:t>
            </a:r>
          </a:p>
        </p:txBody>
      </p:sp>
      <p:sp>
        <p:nvSpPr>
          <p:cNvPr id="6" name="Platshållare för bildnummer 5">
            <a:extLst>
              <a:ext uri="{FF2B5EF4-FFF2-40B4-BE49-F238E27FC236}">
                <a16:creationId xmlns:a16="http://schemas.microsoft.com/office/drawing/2014/main" id="{30E293EA-9430-354E-82E2-8CA1FEB91CD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99EF732-A623-C64E-8962-5576D96ADA53}" type="slidenum">
              <a:rPr kumimoji="0" lang="sv-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sv-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Bildobjekt 7">
            <a:extLst>
              <a:ext uri="{FF2B5EF4-FFF2-40B4-BE49-F238E27FC236}">
                <a16:creationId xmlns:a16="http://schemas.microsoft.com/office/drawing/2014/main" id="{20E5E919-80A4-3A46-9714-ABFB8033CC1A}"/>
              </a:ext>
            </a:extLst>
          </p:cNvPr>
          <p:cNvPicPr>
            <a:picLocks noChangeAspect="1"/>
          </p:cNvPicPr>
          <p:nvPr/>
        </p:nvPicPr>
        <p:blipFill>
          <a:blip r:embed="rId2"/>
          <a:stretch>
            <a:fillRect/>
          </a:stretch>
        </p:blipFill>
        <p:spPr>
          <a:xfrm>
            <a:off x="275360" y="6429129"/>
            <a:ext cx="2057400" cy="423824"/>
          </a:xfrm>
          <a:prstGeom prst="rect">
            <a:avLst/>
          </a:prstGeom>
        </p:spPr>
      </p:pic>
      <p:sp>
        <p:nvSpPr>
          <p:cNvPr id="9" name="textruta 8">
            <a:extLst>
              <a:ext uri="{FF2B5EF4-FFF2-40B4-BE49-F238E27FC236}">
                <a16:creationId xmlns:a16="http://schemas.microsoft.com/office/drawing/2014/main" id="{A2B437B6-0049-624A-9B5C-DF293C093A9C}"/>
              </a:ext>
            </a:extLst>
          </p:cNvPr>
          <p:cNvSpPr txBox="1"/>
          <p:nvPr/>
        </p:nvSpPr>
        <p:spPr>
          <a:xfrm>
            <a:off x="2493818" y="12746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xtruta 6">
            <a:extLst>
              <a:ext uri="{FF2B5EF4-FFF2-40B4-BE49-F238E27FC236}">
                <a16:creationId xmlns:a16="http://schemas.microsoft.com/office/drawing/2014/main" id="{B5F197BD-0F1B-374E-B9E0-0BD88A257696}"/>
              </a:ext>
            </a:extLst>
          </p:cNvPr>
          <p:cNvSpPr txBox="1"/>
          <p:nvPr/>
        </p:nvSpPr>
        <p:spPr>
          <a:xfrm>
            <a:off x="2332760" y="1274618"/>
            <a:ext cx="4982440" cy="458587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Elevhälsa </a:t>
            </a: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Kap 2 SL (Skollagen)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Huvudmannen</a:t>
            </a: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 är ansvarig för att det finns elevhälsa för varje elev från förskoleklass t.o.m. gymnasiet. Elevhälsan är förebyggande hälsovård.</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Elevhälsan ska omfatta medicinska, psykologiska, psykosociala och specialpedagogiska insatser. För de medicinska insatserna ska det finnas tillgång till skolläkare och skolsköterska. Eleverna ska också ha tillgång till psykolog och kurator samt personal med specialpedagogisk kompetens.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Huvudmannen</a:t>
            </a: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 är vårdgivare och avgör personalbehov och kompetenskrav.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sng" strike="noStrike" kern="1200" cap="none" spc="0" normalizeH="0" baseline="0" noProof="0" dirty="0">
                <a:ln>
                  <a:noFill/>
                </a:ln>
                <a:solidFill>
                  <a:prstClr val="black"/>
                </a:solidFill>
                <a:effectLst/>
                <a:uLnTx/>
                <a:uFillTx/>
                <a:latin typeface="Calibri" panose="020F0502020204030204"/>
                <a:ea typeface="+mn-ea"/>
                <a:cs typeface="+mn-cs"/>
                <a:hlinkClick r:id="rId3"/>
              </a:rPr>
              <a:t>https://www.skolverket.se/regler-och-ansvar/ansvar-i-skolfragor/elevhalsa</a:t>
            </a: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textruta 9">
            <a:extLst>
              <a:ext uri="{FF2B5EF4-FFF2-40B4-BE49-F238E27FC236}">
                <a16:creationId xmlns:a16="http://schemas.microsoft.com/office/drawing/2014/main" id="{4DE810A5-ED32-E742-A61D-35103461A5F2}"/>
              </a:ext>
            </a:extLst>
          </p:cNvPr>
          <p:cNvSpPr txBox="1"/>
          <p:nvPr/>
        </p:nvSpPr>
        <p:spPr>
          <a:xfrm>
            <a:off x="4572000" y="438879"/>
            <a:ext cx="2590800" cy="261610"/>
          </a:xfrm>
          <a:prstGeom prst="rect">
            <a:avLst/>
          </a:prstGeom>
          <a:noFill/>
        </p:spPr>
        <p:txBody>
          <a:bodyPr wrap="square" rtlCol="0">
            <a:spAutoFit/>
          </a:bodyPr>
          <a:lstStyle/>
          <a:p>
            <a:r>
              <a:rPr lang="sv-SE" sz="1100" dirty="0">
                <a:solidFill>
                  <a:schemeClr val="accent6">
                    <a:lumMod val="75000"/>
                  </a:schemeClr>
                </a:solidFill>
              </a:rPr>
              <a:t>Ansvar och ansvarsfördelning  3 – av 16 </a:t>
            </a:r>
          </a:p>
        </p:txBody>
      </p:sp>
    </p:spTree>
    <p:extLst>
      <p:ext uri="{BB962C8B-B14F-4D97-AF65-F5344CB8AC3E}">
        <p14:creationId xmlns:p14="http://schemas.microsoft.com/office/powerpoint/2010/main" val="35827468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E7A6156E-F5AE-2945-98E1-A22A0FEC5E88}"/>
              </a:ext>
            </a:extLst>
          </p:cNvPr>
          <p:cNvSpPr txBox="1"/>
          <p:nvPr/>
        </p:nvSpPr>
        <p:spPr>
          <a:xfrm>
            <a:off x="2341418" y="11222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Platshållare för sidfot 4">
            <a:extLst>
              <a:ext uri="{FF2B5EF4-FFF2-40B4-BE49-F238E27FC236}">
                <a16:creationId xmlns:a16="http://schemas.microsoft.com/office/drawing/2014/main" id="{67B3E7D7-7369-4945-812F-8B775F280655}"/>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Styrelseutbildning ISR 2020</a:t>
            </a:r>
          </a:p>
        </p:txBody>
      </p:sp>
      <p:sp>
        <p:nvSpPr>
          <p:cNvPr id="6" name="Platshållare för bildnummer 5">
            <a:extLst>
              <a:ext uri="{FF2B5EF4-FFF2-40B4-BE49-F238E27FC236}">
                <a16:creationId xmlns:a16="http://schemas.microsoft.com/office/drawing/2014/main" id="{30E293EA-9430-354E-82E2-8CA1FEB91CD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99EF732-A623-C64E-8962-5576D96ADA53}" type="slidenum">
              <a:rPr kumimoji="0" lang="sv-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sv-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Bildobjekt 7">
            <a:extLst>
              <a:ext uri="{FF2B5EF4-FFF2-40B4-BE49-F238E27FC236}">
                <a16:creationId xmlns:a16="http://schemas.microsoft.com/office/drawing/2014/main" id="{20E5E919-80A4-3A46-9714-ABFB8033CC1A}"/>
              </a:ext>
            </a:extLst>
          </p:cNvPr>
          <p:cNvPicPr>
            <a:picLocks noChangeAspect="1"/>
          </p:cNvPicPr>
          <p:nvPr/>
        </p:nvPicPr>
        <p:blipFill>
          <a:blip r:embed="rId2"/>
          <a:stretch>
            <a:fillRect/>
          </a:stretch>
        </p:blipFill>
        <p:spPr>
          <a:xfrm>
            <a:off x="275360" y="6429129"/>
            <a:ext cx="2057400" cy="423824"/>
          </a:xfrm>
          <a:prstGeom prst="rect">
            <a:avLst/>
          </a:prstGeom>
        </p:spPr>
      </p:pic>
      <p:sp>
        <p:nvSpPr>
          <p:cNvPr id="9" name="textruta 8">
            <a:extLst>
              <a:ext uri="{FF2B5EF4-FFF2-40B4-BE49-F238E27FC236}">
                <a16:creationId xmlns:a16="http://schemas.microsoft.com/office/drawing/2014/main" id="{A2B437B6-0049-624A-9B5C-DF293C093A9C}"/>
              </a:ext>
            </a:extLst>
          </p:cNvPr>
          <p:cNvSpPr txBox="1"/>
          <p:nvPr/>
        </p:nvSpPr>
        <p:spPr>
          <a:xfrm>
            <a:off x="2493818" y="12746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xtruta 6">
            <a:extLst>
              <a:ext uri="{FF2B5EF4-FFF2-40B4-BE49-F238E27FC236}">
                <a16:creationId xmlns:a16="http://schemas.microsoft.com/office/drawing/2014/main" id="{A81F0FE6-2C8D-E643-946E-F62E913ACF94}"/>
              </a:ext>
            </a:extLst>
          </p:cNvPr>
          <p:cNvSpPr txBox="1"/>
          <p:nvPr/>
        </p:nvSpPr>
        <p:spPr>
          <a:xfrm>
            <a:off x="2228850" y="1274618"/>
            <a:ext cx="5086350" cy="480131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Extra anpassningar och särskilt stöd</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Rektor</a:t>
            </a: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 ansvarar för att elever får det stöd de behöver för att uppnå de kunskapskraven.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Elevens lärare </a:t>
            </a: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fattar beslut om extra anpassningar inom ramen för den ordinarie undervisningen.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Om detta inte räcker ansvarar </a:t>
            </a: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rektor</a:t>
            </a: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 för att skyndsamt utreda elevens behov av särskilt stöd. Ett åtgärdsprogram ska då utarbetas och beslutas av rektor. Särskilt stöd brukar vara mer omfattande och pågå under en längre tid.</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sv-SE" sz="1800" b="0" i="0" u="sng" strike="noStrike" kern="1200" cap="none" spc="0" normalizeH="0" baseline="0" noProof="0" dirty="0">
                <a:ln>
                  <a:noFill/>
                </a:ln>
                <a:solidFill>
                  <a:prstClr val="black"/>
                </a:solidFill>
                <a:effectLst/>
                <a:uLnTx/>
                <a:uFillTx/>
                <a:latin typeface="Calibri" panose="020F0502020204030204"/>
                <a:ea typeface="+mn-ea"/>
                <a:cs typeface="+mn-cs"/>
                <a:hlinkClick r:id="rId3"/>
              </a:rPr>
              <a:t>https://www.skolverket.se/regler-och-ansvar/ansvar-i-skolfragor/extra-anpassningar-sarskilt-stod-och-atgardsprogram-i-skolan</a:t>
            </a: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textruta 9">
            <a:extLst>
              <a:ext uri="{FF2B5EF4-FFF2-40B4-BE49-F238E27FC236}">
                <a16:creationId xmlns:a16="http://schemas.microsoft.com/office/drawing/2014/main" id="{857BFC86-7624-2049-9DC2-5E6361458235}"/>
              </a:ext>
            </a:extLst>
          </p:cNvPr>
          <p:cNvSpPr txBox="1"/>
          <p:nvPr/>
        </p:nvSpPr>
        <p:spPr>
          <a:xfrm>
            <a:off x="4572000" y="438879"/>
            <a:ext cx="2590800" cy="261610"/>
          </a:xfrm>
          <a:prstGeom prst="rect">
            <a:avLst/>
          </a:prstGeom>
          <a:noFill/>
        </p:spPr>
        <p:txBody>
          <a:bodyPr wrap="square" rtlCol="0">
            <a:spAutoFit/>
          </a:bodyPr>
          <a:lstStyle/>
          <a:p>
            <a:r>
              <a:rPr lang="sv-SE" sz="1100" dirty="0">
                <a:solidFill>
                  <a:schemeClr val="accent6">
                    <a:lumMod val="75000"/>
                  </a:schemeClr>
                </a:solidFill>
              </a:rPr>
              <a:t>Ansvar och ansvarsfördelning  4 – av 16 </a:t>
            </a:r>
          </a:p>
        </p:txBody>
      </p:sp>
    </p:spTree>
    <p:extLst>
      <p:ext uri="{BB962C8B-B14F-4D97-AF65-F5344CB8AC3E}">
        <p14:creationId xmlns:p14="http://schemas.microsoft.com/office/powerpoint/2010/main" val="25771410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E7A6156E-F5AE-2945-98E1-A22A0FEC5E88}"/>
              </a:ext>
            </a:extLst>
          </p:cNvPr>
          <p:cNvSpPr txBox="1"/>
          <p:nvPr/>
        </p:nvSpPr>
        <p:spPr>
          <a:xfrm>
            <a:off x="2341418" y="11222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Platshållare för sidfot 4">
            <a:extLst>
              <a:ext uri="{FF2B5EF4-FFF2-40B4-BE49-F238E27FC236}">
                <a16:creationId xmlns:a16="http://schemas.microsoft.com/office/drawing/2014/main" id="{67B3E7D7-7369-4945-812F-8B775F280655}"/>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Styrelseutbildning ISR 2020</a:t>
            </a:r>
          </a:p>
        </p:txBody>
      </p:sp>
      <p:sp>
        <p:nvSpPr>
          <p:cNvPr id="6" name="Platshållare för bildnummer 5">
            <a:extLst>
              <a:ext uri="{FF2B5EF4-FFF2-40B4-BE49-F238E27FC236}">
                <a16:creationId xmlns:a16="http://schemas.microsoft.com/office/drawing/2014/main" id="{30E293EA-9430-354E-82E2-8CA1FEB91CD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99EF732-A623-C64E-8962-5576D96ADA53}" type="slidenum">
              <a:rPr kumimoji="0" lang="sv-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0" lang="sv-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Bildobjekt 7">
            <a:extLst>
              <a:ext uri="{FF2B5EF4-FFF2-40B4-BE49-F238E27FC236}">
                <a16:creationId xmlns:a16="http://schemas.microsoft.com/office/drawing/2014/main" id="{20E5E919-80A4-3A46-9714-ABFB8033CC1A}"/>
              </a:ext>
            </a:extLst>
          </p:cNvPr>
          <p:cNvPicPr>
            <a:picLocks noChangeAspect="1"/>
          </p:cNvPicPr>
          <p:nvPr/>
        </p:nvPicPr>
        <p:blipFill>
          <a:blip r:embed="rId2"/>
          <a:stretch>
            <a:fillRect/>
          </a:stretch>
        </p:blipFill>
        <p:spPr>
          <a:xfrm>
            <a:off x="275360" y="6429129"/>
            <a:ext cx="2057400" cy="423824"/>
          </a:xfrm>
          <a:prstGeom prst="rect">
            <a:avLst/>
          </a:prstGeom>
        </p:spPr>
      </p:pic>
      <p:sp>
        <p:nvSpPr>
          <p:cNvPr id="9" name="textruta 8">
            <a:extLst>
              <a:ext uri="{FF2B5EF4-FFF2-40B4-BE49-F238E27FC236}">
                <a16:creationId xmlns:a16="http://schemas.microsoft.com/office/drawing/2014/main" id="{A2B437B6-0049-624A-9B5C-DF293C093A9C}"/>
              </a:ext>
            </a:extLst>
          </p:cNvPr>
          <p:cNvSpPr txBox="1"/>
          <p:nvPr/>
        </p:nvSpPr>
        <p:spPr>
          <a:xfrm>
            <a:off x="2493818" y="12746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xtruta 6">
            <a:extLst>
              <a:ext uri="{FF2B5EF4-FFF2-40B4-BE49-F238E27FC236}">
                <a16:creationId xmlns:a16="http://schemas.microsoft.com/office/drawing/2014/main" id="{D91B6472-ED67-1345-959A-C7779C864C4D}"/>
              </a:ext>
            </a:extLst>
          </p:cNvPr>
          <p:cNvSpPr txBox="1"/>
          <p:nvPr/>
        </p:nvSpPr>
        <p:spPr>
          <a:xfrm>
            <a:off x="1981200" y="1274618"/>
            <a:ext cx="5334000" cy="461664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Frånvaro i skolan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Vid frånvaro utan frånvaroanmälan ska </a:t>
            </a: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rektorn</a:t>
            </a: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 se till att elevens vårdnadshavare får information om detta samma dag.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Rektorn</a:t>
            </a: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 är skyldig att utreda upprepad och längre frånvaro och vidta åtgärder för att eleven ska komma till skolan.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Huvudmannen</a:t>
            </a: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 ansvarar för att skolenheten och rektorn får förutsättningar att uppmärksamma och utreda elevers frånvaro.</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sng" strike="noStrike" kern="1200" cap="none" spc="0" normalizeH="0" baseline="0" noProof="0" dirty="0">
                <a:ln>
                  <a:noFill/>
                </a:ln>
                <a:solidFill>
                  <a:prstClr val="black"/>
                </a:solidFill>
                <a:effectLst/>
                <a:uLnTx/>
                <a:uFillTx/>
                <a:latin typeface="Calibri" panose="020F0502020204030204"/>
                <a:ea typeface="+mn-ea"/>
                <a:cs typeface="+mn-cs"/>
                <a:hlinkClick r:id="rId3"/>
              </a:rPr>
              <a:t>https://www.skolverket.se/regler-och-ansvar/ansvar-i-skolfragor/franvaro-i-skolan</a:t>
            </a:r>
            <a:endParaRPr kumimoji="0" lang="sv-SE" sz="1600" b="0" i="0" u="sng"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600" b="0" i="0" u="sng"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hlinkClick r:id="rId4"/>
              </a:rPr>
              <a:t>https://www.skolverket.se/skolutveckling/inspiration-och-stod-i-arbetet/stod-i-arbetet/framja-narvaro-och-forebygga-franvaro</a:t>
            </a: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textruta 9">
            <a:extLst>
              <a:ext uri="{FF2B5EF4-FFF2-40B4-BE49-F238E27FC236}">
                <a16:creationId xmlns:a16="http://schemas.microsoft.com/office/drawing/2014/main" id="{F6B571ED-F783-3742-9588-633976C1DED0}"/>
              </a:ext>
            </a:extLst>
          </p:cNvPr>
          <p:cNvSpPr txBox="1"/>
          <p:nvPr/>
        </p:nvSpPr>
        <p:spPr>
          <a:xfrm>
            <a:off x="4572000" y="438879"/>
            <a:ext cx="2590800" cy="261610"/>
          </a:xfrm>
          <a:prstGeom prst="rect">
            <a:avLst/>
          </a:prstGeom>
          <a:noFill/>
        </p:spPr>
        <p:txBody>
          <a:bodyPr wrap="square" rtlCol="0">
            <a:spAutoFit/>
          </a:bodyPr>
          <a:lstStyle/>
          <a:p>
            <a:r>
              <a:rPr lang="sv-SE" sz="1100" dirty="0">
                <a:solidFill>
                  <a:schemeClr val="accent6">
                    <a:lumMod val="75000"/>
                  </a:schemeClr>
                </a:solidFill>
              </a:rPr>
              <a:t>Ansvar och ansvarsfördelning  5 – av 16 </a:t>
            </a:r>
          </a:p>
        </p:txBody>
      </p:sp>
    </p:spTree>
    <p:extLst>
      <p:ext uri="{BB962C8B-B14F-4D97-AF65-F5344CB8AC3E}">
        <p14:creationId xmlns:p14="http://schemas.microsoft.com/office/powerpoint/2010/main" val="1484802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E7A6156E-F5AE-2945-98E1-A22A0FEC5E88}"/>
              </a:ext>
            </a:extLst>
          </p:cNvPr>
          <p:cNvSpPr txBox="1"/>
          <p:nvPr/>
        </p:nvSpPr>
        <p:spPr>
          <a:xfrm>
            <a:off x="2341418" y="11222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Platshållare för sidfot 4">
            <a:extLst>
              <a:ext uri="{FF2B5EF4-FFF2-40B4-BE49-F238E27FC236}">
                <a16:creationId xmlns:a16="http://schemas.microsoft.com/office/drawing/2014/main" id="{67B3E7D7-7369-4945-812F-8B775F280655}"/>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Styrelseutbildning ISR 2020</a:t>
            </a:r>
          </a:p>
        </p:txBody>
      </p:sp>
      <p:sp>
        <p:nvSpPr>
          <p:cNvPr id="6" name="Platshållare för bildnummer 5">
            <a:extLst>
              <a:ext uri="{FF2B5EF4-FFF2-40B4-BE49-F238E27FC236}">
                <a16:creationId xmlns:a16="http://schemas.microsoft.com/office/drawing/2014/main" id="{30E293EA-9430-354E-82E2-8CA1FEB91CD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99EF732-A623-C64E-8962-5576D96ADA53}" type="slidenum">
              <a:rPr kumimoji="0" lang="sv-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0" lang="sv-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Bildobjekt 7">
            <a:extLst>
              <a:ext uri="{FF2B5EF4-FFF2-40B4-BE49-F238E27FC236}">
                <a16:creationId xmlns:a16="http://schemas.microsoft.com/office/drawing/2014/main" id="{20E5E919-80A4-3A46-9714-ABFB8033CC1A}"/>
              </a:ext>
            </a:extLst>
          </p:cNvPr>
          <p:cNvPicPr>
            <a:picLocks noChangeAspect="1"/>
          </p:cNvPicPr>
          <p:nvPr/>
        </p:nvPicPr>
        <p:blipFill>
          <a:blip r:embed="rId2"/>
          <a:stretch>
            <a:fillRect/>
          </a:stretch>
        </p:blipFill>
        <p:spPr>
          <a:xfrm>
            <a:off x="275360" y="6429129"/>
            <a:ext cx="2057400" cy="423824"/>
          </a:xfrm>
          <a:prstGeom prst="rect">
            <a:avLst/>
          </a:prstGeom>
        </p:spPr>
      </p:pic>
      <p:sp>
        <p:nvSpPr>
          <p:cNvPr id="9" name="textruta 8">
            <a:extLst>
              <a:ext uri="{FF2B5EF4-FFF2-40B4-BE49-F238E27FC236}">
                <a16:creationId xmlns:a16="http://schemas.microsoft.com/office/drawing/2014/main" id="{A2B437B6-0049-624A-9B5C-DF293C093A9C}"/>
              </a:ext>
            </a:extLst>
          </p:cNvPr>
          <p:cNvSpPr txBox="1"/>
          <p:nvPr/>
        </p:nvSpPr>
        <p:spPr>
          <a:xfrm>
            <a:off x="2493818" y="12746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xtruta 6">
            <a:extLst>
              <a:ext uri="{FF2B5EF4-FFF2-40B4-BE49-F238E27FC236}">
                <a16:creationId xmlns:a16="http://schemas.microsoft.com/office/drawing/2014/main" id="{08FB9EEA-35D7-1A4F-8123-E2D21728BFA1}"/>
              </a:ext>
            </a:extLst>
          </p:cNvPr>
          <p:cNvSpPr txBox="1"/>
          <p:nvPr/>
        </p:nvSpPr>
        <p:spPr>
          <a:xfrm>
            <a:off x="2493818" y="1274618"/>
            <a:ext cx="4821382" cy="33547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Skriftlig individuell utvecklingsplan, IUP</a:t>
            </a: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I de årskurser där eleverna inte får betyg ska lärarna göra skriftliga individuella utvecklingsplaner, så kallade IUP. Det gör de en gång per år i anslutning till ett av elevens utvecklingssamtal.</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Den skriftliga individuella utvecklingsplanen är ett stöd som ska hjälpa lärarna att följa upp alla elevers kunskapsutveckling och behov av stöd på rätt sätt.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sng" strike="noStrike" kern="1200" cap="none" spc="0" normalizeH="0" baseline="0" noProof="0" dirty="0">
                <a:ln>
                  <a:noFill/>
                </a:ln>
                <a:solidFill>
                  <a:prstClr val="black"/>
                </a:solidFill>
                <a:effectLst/>
                <a:uLnTx/>
                <a:uFillTx/>
                <a:latin typeface="Calibri" panose="020F0502020204030204"/>
                <a:ea typeface="+mn-ea"/>
                <a:cs typeface="+mn-cs"/>
                <a:hlinkClick r:id="rId3"/>
              </a:rPr>
              <a:t>https://www.skolverket.se/regler-och-ansvar/ansvar-i-skolfragor/individuella-utvecklingsplanen-iup</a:t>
            </a: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textruta 9">
            <a:extLst>
              <a:ext uri="{FF2B5EF4-FFF2-40B4-BE49-F238E27FC236}">
                <a16:creationId xmlns:a16="http://schemas.microsoft.com/office/drawing/2014/main" id="{F4C98F29-3A86-5F42-A48D-302BD8D9626E}"/>
              </a:ext>
            </a:extLst>
          </p:cNvPr>
          <p:cNvSpPr txBox="1"/>
          <p:nvPr/>
        </p:nvSpPr>
        <p:spPr>
          <a:xfrm>
            <a:off x="4572000" y="438879"/>
            <a:ext cx="2590800" cy="261610"/>
          </a:xfrm>
          <a:prstGeom prst="rect">
            <a:avLst/>
          </a:prstGeom>
          <a:noFill/>
        </p:spPr>
        <p:txBody>
          <a:bodyPr wrap="square" rtlCol="0">
            <a:spAutoFit/>
          </a:bodyPr>
          <a:lstStyle/>
          <a:p>
            <a:r>
              <a:rPr lang="sv-SE" sz="1100" dirty="0">
                <a:solidFill>
                  <a:schemeClr val="accent6">
                    <a:lumMod val="75000"/>
                  </a:schemeClr>
                </a:solidFill>
              </a:rPr>
              <a:t>Ansvar och ansvarsfördelning  6 – av 16 </a:t>
            </a:r>
          </a:p>
        </p:txBody>
      </p:sp>
    </p:spTree>
    <p:extLst>
      <p:ext uri="{BB962C8B-B14F-4D97-AF65-F5344CB8AC3E}">
        <p14:creationId xmlns:p14="http://schemas.microsoft.com/office/powerpoint/2010/main" val="11391832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E7A6156E-F5AE-2945-98E1-A22A0FEC5E88}"/>
              </a:ext>
            </a:extLst>
          </p:cNvPr>
          <p:cNvSpPr txBox="1"/>
          <p:nvPr/>
        </p:nvSpPr>
        <p:spPr>
          <a:xfrm>
            <a:off x="2341418" y="11222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Platshållare för sidfot 4">
            <a:extLst>
              <a:ext uri="{FF2B5EF4-FFF2-40B4-BE49-F238E27FC236}">
                <a16:creationId xmlns:a16="http://schemas.microsoft.com/office/drawing/2014/main" id="{67B3E7D7-7369-4945-812F-8B775F280655}"/>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Styrelseutbildning ISR 2020</a:t>
            </a:r>
          </a:p>
        </p:txBody>
      </p:sp>
      <p:sp>
        <p:nvSpPr>
          <p:cNvPr id="6" name="Platshållare för bildnummer 5">
            <a:extLst>
              <a:ext uri="{FF2B5EF4-FFF2-40B4-BE49-F238E27FC236}">
                <a16:creationId xmlns:a16="http://schemas.microsoft.com/office/drawing/2014/main" id="{30E293EA-9430-354E-82E2-8CA1FEB91CD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99EF732-A623-C64E-8962-5576D96ADA53}" type="slidenum">
              <a:rPr kumimoji="0" lang="sv-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28</a:t>
            </a:fld>
            <a:endParaRPr kumimoji="0" lang="sv-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Bildobjekt 7">
            <a:extLst>
              <a:ext uri="{FF2B5EF4-FFF2-40B4-BE49-F238E27FC236}">
                <a16:creationId xmlns:a16="http://schemas.microsoft.com/office/drawing/2014/main" id="{20E5E919-80A4-3A46-9714-ABFB8033CC1A}"/>
              </a:ext>
            </a:extLst>
          </p:cNvPr>
          <p:cNvPicPr>
            <a:picLocks noChangeAspect="1"/>
          </p:cNvPicPr>
          <p:nvPr/>
        </p:nvPicPr>
        <p:blipFill>
          <a:blip r:embed="rId2"/>
          <a:stretch>
            <a:fillRect/>
          </a:stretch>
        </p:blipFill>
        <p:spPr>
          <a:xfrm>
            <a:off x="275360" y="6429129"/>
            <a:ext cx="2057400" cy="423824"/>
          </a:xfrm>
          <a:prstGeom prst="rect">
            <a:avLst/>
          </a:prstGeom>
        </p:spPr>
      </p:pic>
      <p:sp>
        <p:nvSpPr>
          <p:cNvPr id="9" name="textruta 8">
            <a:extLst>
              <a:ext uri="{FF2B5EF4-FFF2-40B4-BE49-F238E27FC236}">
                <a16:creationId xmlns:a16="http://schemas.microsoft.com/office/drawing/2014/main" id="{A2B437B6-0049-624A-9B5C-DF293C093A9C}"/>
              </a:ext>
            </a:extLst>
          </p:cNvPr>
          <p:cNvSpPr txBox="1"/>
          <p:nvPr/>
        </p:nvSpPr>
        <p:spPr>
          <a:xfrm>
            <a:off x="2493818" y="12746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xtruta 6">
            <a:extLst>
              <a:ext uri="{FF2B5EF4-FFF2-40B4-BE49-F238E27FC236}">
                <a16:creationId xmlns:a16="http://schemas.microsoft.com/office/drawing/2014/main" id="{AAF29343-D88F-3641-A02E-DF840D28ABAF}"/>
              </a:ext>
            </a:extLst>
          </p:cNvPr>
          <p:cNvSpPr txBox="1"/>
          <p:nvPr/>
        </p:nvSpPr>
        <p:spPr>
          <a:xfrm>
            <a:off x="2493818" y="1274618"/>
            <a:ext cx="4821382" cy="461664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Kränkande behandling, mobbning och diskriminering  (1 – av 4)</a:t>
            </a: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Gemensamt för trakasserier, sexuella trakasserier och kränkande behandling är att det handlar om ett uppträdande som kränker ett barns eller en elevs värdighet.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Mer information om vad kränkande behandling mm. är, kan ni läsa om på länken blad 4.</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Ansvar:</a:t>
            </a: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Förskollärare, lärare och annan </a:t>
            </a: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personal</a:t>
            </a: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 i förskolan och skolan måste anmäla kränkande behandling mm. som personalen får kännedom om och som sker i samband med förskolans eller skolans verksamhet till </a:t>
            </a: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rektorn</a:t>
            </a: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Rektorn måste i sin tur anmäla vidare till </a:t>
            </a: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huvudmannen</a:t>
            </a: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10" name="textruta 9">
            <a:extLst>
              <a:ext uri="{FF2B5EF4-FFF2-40B4-BE49-F238E27FC236}">
                <a16:creationId xmlns:a16="http://schemas.microsoft.com/office/drawing/2014/main" id="{0DA3B46F-3A3C-7846-B3DD-42672958F265}"/>
              </a:ext>
            </a:extLst>
          </p:cNvPr>
          <p:cNvSpPr txBox="1"/>
          <p:nvPr/>
        </p:nvSpPr>
        <p:spPr>
          <a:xfrm>
            <a:off x="4572000" y="438879"/>
            <a:ext cx="2590800" cy="261610"/>
          </a:xfrm>
          <a:prstGeom prst="rect">
            <a:avLst/>
          </a:prstGeom>
          <a:noFill/>
        </p:spPr>
        <p:txBody>
          <a:bodyPr wrap="square" rtlCol="0">
            <a:spAutoFit/>
          </a:bodyPr>
          <a:lstStyle/>
          <a:p>
            <a:r>
              <a:rPr lang="sv-SE" sz="1100" dirty="0">
                <a:solidFill>
                  <a:schemeClr val="accent6">
                    <a:lumMod val="75000"/>
                  </a:schemeClr>
                </a:solidFill>
              </a:rPr>
              <a:t>Ansvar och ansvarsfördelning  7 – av 16 </a:t>
            </a:r>
          </a:p>
        </p:txBody>
      </p:sp>
    </p:spTree>
    <p:extLst>
      <p:ext uri="{BB962C8B-B14F-4D97-AF65-F5344CB8AC3E}">
        <p14:creationId xmlns:p14="http://schemas.microsoft.com/office/powerpoint/2010/main" val="13682224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E7A6156E-F5AE-2945-98E1-A22A0FEC5E88}"/>
              </a:ext>
            </a:extLst>
          </p:cNvPr>
          <p:cNvSpPr txBox="1"/>
          <p:nvPr/>
        </p:nvSpPr>
        <p:spPr>
          <a:xfrm>
            <a:off x="2341418" y="11222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Platshållare för sidfot 4">
            <a:extLst>
              <a:ext uri="{FF2B5EF4-FFF2-40B4-BE49-F238E27FC236}">
                <a16:creationId xmlns:a16="http://schemas.microsoft.com/office/drawing/2014/main" id="{67B3E7D7-7369-4945-812F-8B775F280655}"/>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Styrelseutbildning ISR 2020</a:t>
            </a:r>
          </a:p>
        </p:txBody>
      </p:sp>
      <p:sp>
        <p:nvSpPr>
          <p:cNvPr id="6" name="Platshållare för bildnummer 5">
            <a:extLst>
              <a:ext uri="{FF2B5EF4-FFF2-40B4-BE49-F238E27FC236}">
                <a16:creationId xmlns:a16="http://schemas.microsoft.com/office/drawing/2014/main" id="{30E293EA-9430-354E-82E2-8CA1FEB91CD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99EF732-A623-C64E-8962-5576D96ADA53}" type="slidenum">
              <a:rPr kumimoji="0" lang="sv-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29</a:t>
            </a:fld>
            <a:endParaRPr kumimoji="0" lang="sv-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Bildobjekt 7">
            <a:extLst>
              <a:ext uri="{FF2B5EF4-FFF2-40B4-BE49-F238E27FC236}">
                <a16:creationId xmlns:a16="http://schemas.microsoft.com/office/drawing/2014/main" id="{20E5E919-80A4-3A46-9714-ABFB8033CC1A}"/>
              </a:ext>
            </a:extLst>
          </p:cNvPr>
          <p:cNvPicPr>
            <a:picLocks noChangeAspect="1"/>
          </p:cNvPicPr>
          <p:nvPr/>
        </p:nvPicPr>
        <p:blipFill>
          <a:blip r:embed="rId2"/>
          <a:stretch>
            <a:fillRect/>
          </a:stretch>
        </p:blipFill>
        <p:spPr>
          <a:xfrm>
            <a:off x="275360" y="6429129"/>
            <a:ext cx="2057400" cy="423824"/>
          </a:xfrm>
          <a:prstGeom prst="rect">
            <a:avLst/>
          </a:prstGeom>
        </p:spPr>
      </p:pic>
      <p:sp>
        <p:nvSpPr>
          <p:cNvPr id="9" name="textruta 8">
            <a:extLst>
              <a:ext uri="{FF2B5EF4-FFF2-40B4-BE49-F238E27FC236}">
                <a16:creationId xmlns:a16="http://schemas.microsoft.com/office/drawing/2014/main" id="{A2B437B6-0049-624A-9B5C-DF293C093A9C}"/>
              </a:ext>
            </a:extLst>
          </p:cNvPr>
          <p:cNvSpPr txBox="1"/>
          <p:nvPr/>
        </p:nvSpPr>
        <p:spPr>
          <a:xfrm>
            <a:off x="2493818" y="12746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xtruta 6">
            <a:extLst>
              <a:ext uri="{FF2B5EF4-FFF2-40B4-BE49-F238E27FC236}">
                <a16:creationId xmlns:a16="http://schemas.microsoft.com/office/drawing/2014/main" id="{60AD82AD-6508-CE44-8571-262051B757C0}"/>
              </a:ext>
            </a:extLst>
          </p:cNvPr>
          <p:cNvSpPr txBox="1"/>
          <p:nvPr/>
        </p:nvSpPr>
        <p:spPr>
          <a:xfrm>
            <a:off x="2332760" y="1274618"/>
            <a:ext cx="4982440" cy="486287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Kränkande behandling, mobbning och diskriminering  (2 – av 4)</a:t>
            </a: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Personalen ska inte göra någon värdering av hur allvarlig en händelse är innan de gör anmälan till rektorn. Inte heller göra någon värdering innan de anmäler vidare till huvudmannen.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Anmälan ska göras skyndsamt.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Huvudmannen</a:t>
            </a: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 är skyldig att se till att det finns ett målinriktat arbete för</a:t>
            </a: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att motverka kränkande behandling av barn och elever, dvs. är skyldig att se till att det finns </a:t>
            </a: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en plan mot kränkande behandling</a:t>
            </a: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OBS! Styrelsen ska se till att plan mot kränkande behandling finns. </a:t>
            </a: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Ett ämne för styrelsemöte.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En plan ska beslutas varje år.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Se länk, två sidor fram, om vad planen ska innehålla.</a:t>
            </a:r>
          </a:p>
        </p:txBody>
      </p:sp>
      <p:sp>
        <p:nvSpPr>
          <p:cNvPr id="10" name="textruta 9">
            <a:extLst>
              <a:ext uri="{FF2B5EF4-FFF2-40B4-BE49-F238E27FC236}">
                <a16:creationId xmlns:a16="http://schemas.microsoft.com/office/drawing/2014/main" id="{9AAAB7A7-B9DB-5E4C-983E-1FD28BB5359D}"/>
              </a:ext>
            </a:extLst>
          </p:cNvPr>
          <p:cNvSpPr txBox="1"/>
          <p:nvPr/>
        </p:nvSpPr>
        <p:spPr>
          <a:xfrm>
            <a:off x="4572000" y="438879"/>
            <a:ext cx="2590800" cy="261610"/>
          </a:xfrm>
          <a:prstGeom prst="rect">
            <a:avLst/>
          </a:prstGeom>
          <a:noFill/>
        </p:spPr>
        <p:txBody>
          <a:bodyPr wrap="square" rtlCol="0">
            <a:spAutoFit/>
          </a:bodyPr>
          <a:lstStyle/>
          <a:p>
            <a:r>
              <a:rPr lang="sv-SE" sz="1100" dirty="0">
                <a:solidFill>
                  <a:schemeClr val="accent6">
                    <a:lumMod val="75000"/>
                  </a:schemeClr>
                </a:solidFill>
              </a:rPr>
              <a:t>Ansvar och ansvarsfördelning  8 – av 16 </a:t>
            </a:r>
          </a:p>
        </p:txBody>
      </p:sp>
    </p:spTree>
    <p:extLst>
      <p:ext uri="{BB962C8B-B14F-4D97-AF65-F5344CB8AC3E}">
        <p14:creationId xmlns:p14="http://schemas.microsoft.com/office/powerpoint/2010/main" val="1998837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E7A6156E-F5AE-2945-98E1-A22A0FEC5E88}"/>
              </a:ext>
            </a:extLst>
          </p:cNvPr>
          <p:cNvSpPr txBox="1"/>
          <p:nvPr/>
        </p:nvSpPr>
        <p:spPr>
          <a:xfrm>
            <a:off x="2341418" y="11222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Platshållare för sidfot 4">
            <a:extLst>
              <a:ext uri="{FF2B5EF4-FFF2-40B4-BE49-F238E27FC236}">
                <a16:creationId xmlns:a16="http://schemas.microsoft.com/office/drawing/2014/main" id="{67B3E7D7-7369-4945-812F-8B775F280655}"/>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Styrelseutbildning ISR 2020</a:t>
            </a:r>
          </a:p>
        </p:txBody>
      </p:sp>
      <p:sp>
        <p:nvSpPr>
          <p:cNvPr id="6" name="Platshållare för bildnummer 5">
            <a:extLst>
              <a:ext uri="{FF2B5EF4-FFF2-40B4-BE49-F238E27FC236}">
                <a16:creationId xmlns:a16="http://schemas.microsoft.com/office/drawing/2014/main" id="{30E293EA-9430-354E-82E2-8CA1FEB91CD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99EF732-A623-C64E-8962-5576D96ADA53}" type="slidenum">
              <a:rPr kumimoji="0" lang="sv-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sv-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Bildobjekt 7">
            <a:extLst>
              <a:ext uri="{FF2B5EF4-FFF2-40B4-BE49-F238E27FC236}">
                <a16:creationId xmlns:a16="http://schemas.microsoft.com/office/drawing/2014/main" id="{20E5E919-80A4-3A46-9714-ABFB8033CC1A}"/>
              </a:ext>
            </a:extLst>
          </p:cNvPr>
          <p:cNvPicPr>
            <a:picLocks noChangeAspect="1"/>
          </p:cNvPicPr>
          <p:nvPr/>
        </p:nvPicPr>
        <p:blipFill>
          <a:blip r:embed="rId2"/>
          <a:stretch>
            <a:fillRect/>
          </a:stretch>
        </p:blipFill>
        <p:spPr>
          <a:xfrm>
            <a:off x="275360" y="6429129"/>
            <a:ext cx="2057400" cy="423824"/>
          </a:xfrm>
          <a:prstGeom prst="rect">
            <a:avLst/>
          </a:prstGeom>
        </p:spPr>
      </p:pic>
      <p:sp>
        <p:nvSpPr>
          <p:cNvPr id="9" name="textruta 8">
            <a:extLst>
              <a:ext uri="{FF2B5EF4-FFF2-40B4-BE49-F238E27FC236}">
                <a16:creationId xmlns:a16="http://schemas.microsoft.com/office/drawing/2014/main" id="{A2B437B6-0049-624A-9B5C-DF293C093A9C}"/>
              </a:ext>
            </a:extLst>
          </p:cNvPr>
          <p:cNvSpPr txBox="1"/>
          <p:nvPr/>
        </p:nvSpPr>
        <p:spPr>
          <a:xfrm>
            <a:off x="2493818" y="1273244"/>
            <a:ext cx="5037282" cy="4893647"/>
          </a:xfrm>
          <a:prstGeom prst="rect">
            <a:avLst/>
          </a:prstGeom>
          <a:noFill/>
        </p:spPr>
        <p:txBody>
          <a:bodyPr wrap="square" rtlCol="0">
            <a:spAutoFit/>
          </a:bodyPr>
          <a:lstStyle/>
          <a:p>
            <a:r>
              <a:rPr lang="sv-SE" b="1" dirty="0"/>
              <a:t>Denna styrelseutbildning består av </a:t>
            </a:r>
          </a:p>
          <a:p>
            <a:endParaRPr lang="sv-SE" sz="1400" dirty="0"/>
          </a:p>
          <a:p>
            <a:r>
              <a:rPr lang="sv-SE" sz="1400" dirty="0"/>
              <a:t>– dessa </a:t>
            </a:r>
            <a:r>
              <a:rPr lang="sv-SE" sz="1400" dirty="0" err="1"/>
              <a:t>power-point</a:t>
            </a:r>
            <a:r>
              <a:rPr lang="sv-SE" sz="1400" dirty="0"/>
              <a:t> </a:t>
            </a:r>
            <a:r>
              <a:rPr lang="sv-SE" sz="1400"/>
              <a:t>/ eller pdf</a:t>
            </a:r>
            <a:r>
              <a:rPr lang="sv-SE" sz="1400" dirty="0"/>
              <a:t>-bilder med juridik och resonemang</a:t>
            </a:r>
          </a:p>
          <a:p>
            <a:endParaRPr lang="sv-SE" sz="1400" dirty="0"/>
          </a:p>
          <a:p>
            <a:r>
              <a:rPr lang="sv-SE" sz="1400" b="1" dirty="0"/>
              <a:t>Dessutom:</a:t>
            </a:r>
          </a:p>
          <a:p>
            <a:r>
              <a:rPr lang="sv-SE" sz="1400" dirty="0"/>
              <a:t>– fyra separata dokument (med exempel från praktiskt styrelse-arbete).</a:t>
            </a:r>
          </a:p>
          <a:p>
            <a:r>
              <a:rPr lang="sv-SE" sz="1400" dirty="0"/>
              <a:t> </a:t>
            </a:r>
          </a:p>
          <a:p>
            <a:r>
              <a:rPr lang="sv-SE" sz="1400" b="1" dirty="0"/>
              <a:t>Vi föreslår:</a:t>
            </a:r>
          </a:p>
          <a:p>
            <a:pPr marL="342900" indent="-342900">
              <a:buAutoNum type="arabicPeriod"/>
            </a:pPr>
            <a:r>
              <a:rPr lang="sv-SE" sz="1400" dirty="0"/>
              <a:t>Gå först igenom </a:t>
            </a:r>
            <a:r>
              <a:rPr lang="sv-SE" sz="1400" dirty="0" err="1"/>
              <a:t>ppt</a:t>
            </a:r>
            <a:r>
              <a:rPr lang="sv-SE" sz="1400" dirty="0"/>
              <a:t>-bilderna, enskilt eller tillsammans. </a:t>
            </a:r>
          </a:p>
          <a:p>
            <a:r>
              <a:rPr lang="sv-SE" sz="1400" dirty="0"/>
              <a:t>Träffas för att prata om </a:t>
            </a:r>
            <a:r>
              <a:rPr lang="sv-SE" sz="1400" dirty="0" err="1"/>
              <a:t>ppt</a:t>
            </a:r>
            <a:r>
              <a:rPr lang="sv-SE" sz="1400" dirty="0"/>
              <a:t>-bilderna och diskutera oklarheter.</a:t>
            </a:r>
          </a:p>
          <a:p>
            <a:endParaRPr lang="sv-SE" sz="1400" dirty="0"/>
          </a:p>
          <a:p>
            <a:r>
              <a:rPr lang="sv-SE" sz="1400" dirty="0"/>
              <a:t>2. Gå igenom de fyra dokumenten och jämför med hur er verksamhet har lagt upp arbetet. </a:t>
            </a:r>
            <a:br>
              <a:rPr lang="sv-SE" sz="1400" dirty="0"/>
            </a:br>
            <a:r>
              <a:rPr lang="sv-SE" sz="1400" dirty="0"/>
              <a:t>De praktiska dokumenten ger er möjlighet att reflektera och diskutera ert eget arbete och ansvar.</a:t>
            </a:r>
          </a:p>
          <a:p>
            <a:r>
              <a:rPr lang="sv-SE" sz="1400" dirty="0"/>
              <a:t> </a:t>
            </a:r>
          </a:p>
          <a:p>
            <a:r>
              <a:rPr lang="sv-SE" sz="1400" b="1" dirty="0"/>
              <a:t>Möjlighet: </a:t>
            </a:r>
          </a:p>
          <a:p>
            <a:r>
              <a:rPr lang="sv-SE" sz="1400" dirty="0"/>
              <a:t>Vid frågor kan ni få digitalt anordnat möte/ möten med ISR kring styrelseutbildningen. </a:t>
            </a:r>
          </a:p>
          <a:p>
            <a:endParaRPr lang="sv-SE" sz="1400" dirty="0"/>
          </a:p>
          <a:p>
            <a:r>
              <a:rPr lang="sv-SE" sz="1400" dirty="0"/>
              <a:t>Skicka in frågor och gör upp om träfftid via </a:t>
            </a:r>
            <a:r>
              <a:rPr lang="sv-SE" sz="1400" u="sng" dirty="0">
                <a:hlinkClick r:id="rId3"/>
              </a:rPr>
              <a:t>info@ideburenskola.se</a:t>
            </a:r>
            <a:endParaRPr lang="sv-SE" sz="1400" dirty="0"/>
          </a:p>
        </p:txBody>
      </p:sp>
    </p:spTree>
    <p:extLst>
      <p:ext uri="{BB962C8B-B14F-4D97-AF65-F5344CB8AC3E}">
        <p14:creationId xmlns:p14="http://schemas.microsoft.com/office/powerpoint/2010/main" val="15015760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E7A6156E-F5AE-2945-98E1-A22A0FEC5E88}"/>
              </a:ext>
            </a:extLst>
          </p:cNvPr>
          <p:cNvSpPr txBox="1"/>
          <p:nvPr/>
        </p:nvSpPr>
        <p:spPr>
          <a:xfrm>
            <a:off x="2341418" y="11222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Platshållare för sidfot 4">
            <a:extLst>
              <a:ext uri="{FF2B5EF4-FFF2-40B4-BE49-F238E27FC236}">
                <a16:creationId xmlns:a16="http://schemas.microsoft.com/office/drawing/2014/main" id="{67B3E7D7-7369-4945-812F-8B775F280655}"/>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Styrelseutbildning ISR 2020</a:t>
            </a:r>
          </a:p>
        </p:txBody>
      </p:sp>
      <p:sp>
        <p:nvSpPr>
          <p:cNvPr id="6" name="Platshållare för bildnummer 5">
            <a:extLst>
              <a:ext uri="{FF2B5EF4-FFF2-40B4-BE49-F238E27FC236}">
                <a16:creationId xmlns:a16="http://schemas.microsoft.com/office/drawing/2014/main" id="{30E293EA-9430-354E-82E2-8CA1FEB91CD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99EF732-A623-C64E-8962-5576D96ADA53}" type="slidenum">
              <a:rPr kumimoji="0" lang="sv-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30</a:t>
            </a:fld>
            <a:endParaRPr kumimoji="0" lang="sv-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Bildobjekt 7">
            <a:extLst>
              <a:ext uri="{FF2B5EF4-FFF2-40B4-BE49-F238E27FC236}">
                <a16:creationId xmlns:a16="http://schemas.microsoft.com/office/drawing/2014/main" id="{20E5E919-80A4-3A46-9714-ABFB8033CC1A}"/>
              </a:ext>
            </a:extLst>
          </p:cNvPr>
          <p:cNvPicPr>
            <a:picLocks noChangeAspect="1"/>
          </p:cNvPicPr>
          <p:nvPr/>
        </p:nvPicPr>
        <p:blipFill>
          <a:blip r:embed="rId2"/>
          <a:stretch>
            <a:fillRect/>
          </a:stretch>
        </p:blipFill>
        <p:spPr>
          <a:xfrm>
            <a:off x="275360" y="6429129"/>
            <a:ext cx="2057400" cy="423824"/>
          </a:xfrm>
          <a:prstGeom prst="rect">
            <a:avLst/>
          </a:prstGeom>
        </p:spPr>
      </p:pic>
      <p:sp>
        <p:nvSpPr>
          <p:cNvPr id="9" name="textruta 8">
            <a:extLst>
              <a:ext uri="{FF2B5EF4-FFF2-40B4-BE49-F238E27FC236}">
                <a16:creationId xmlns:a16="http://schemas.microsoft.com/office/drawing/2014/main" id="{A2B437B6-0049-624A-9B5C-DF293C093A9C}"/>
              </a:ext>
            </a:extLst>
          </p:cNvPr>
          <p:cNvSpPr txBox="1"/>
          <p:nvPr/>
        </p:nvSpPr>
        <p:spPr>
          <a:xfrm>
            <a:off x="2493818" y="12746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xtruta 6">
            <a:extLst>
              <a:ext uri="{FF2B5EF4-FFF2-40B4-BE49-F238E27FC236}">
                <a16:creationId xmlns:a16="http://schemas.microsoft.com/office/drawing/2014/main" id="{7EA1580E-F486-4849-AE9A-8C932C2D0F5C}"/>
              </a:ext>
            </a:extLst>
          </p:cNvPr>
          <p:cNvSpPr txBox="1"/>
          <p:nvPr/>
        </p:nvSpPr>
        <p:spPr>
          <a:xfrm>
            <a:off x="2493818" y="1274618"/>
            <a:ext cx="4821382" cy="338554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Kränkande behandling, mobbning och diskriminering  (3 – av 4)</a:t>
            </a: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Huvudmannen</a:t>
            </a: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 måste utreda och åtgärda kränkande behandling från andra barn och elever och från skolans personal, men även från till exempel föräldrar.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Det gäller även händelser som sker utanför förskolans och skolans verksamhet om de har koppling till verksamheten.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Det kan till exempel handla om sådant som händer på vägen till eller från verksamheten eller i sociala medier.</a:t>
            </a:r>
          </a:p>
        </p:txBody>
      </p:sp>
      <p:sp>
        <p:nvSpPr>
          <p:cNvPr id="10" name="textruta 9">
            <a:extLst>
              <a:ext uri="{FF2B5EF4-FFF2-40B4-BE49-F238E27FC236}">
                <a16:creationId xmlns:a16="http://schemas.microsoft.com/office/drawing/2014/main" id="{39A02773-E339-304E-93E3-7208545D2A99}"/>
              </a:ext>
            </a:extLst>
          </p:cNvPr>
          <p:cNvSpPr txBox="1"/>
          <p:nvPr/>
        </p:nvSpPr>
        <p:spPr>
          <a:xfrm>
            <a:off x="4572000" y="438879"/>
            <a:ext cx="2590800" cy="261610"/>
          </a:xfrm>
          <a:prstGeom prst="rect">
            <a:avLst/>
          </a:prstGeom>
          <a:noFill/>
        </p:spPr>
        <p:txBody>
          <a:bodyPr wrap="square" rtlCol="0">
            <a:spAutoFit/>
          </a:bodyPr>
          <a:lstStyle/>
          <a:p>
            <a:r>
              <a:rPr lang="sv-SE" sz="1100" dirty="0">
                <a:solidFill>
                  <a:schemeClr val="accent6">
                    <a:lumMod val="75000"/>
                  </a:schemeClr>
                </a:solidFill>
              </a:rPr>
              <a:t>Ansvar och ansvarsfördelning  9 – av 16 </a:t>
            </a:r>
          </a:p>
        </p:txBody>
      </p:sp>
    </p:spTree>
    <p:extLst>
      <p:ext uri="{BB962C8B-B14F-4D97-AF65-F5344CB8AC3E}">
        <p14:creationId xmlns:p14="http://schemas.microsoft.com/office/powerpoint/2010/main" val="10069640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E7A6156E-F5AE-2945-98E1-A22A0FEC5E88}"/>
              </a:ext>
            </a:extLst>
          </p:cNvPr>
          <p:cNvSpPr txBox="1"/>
          <p:nvPr/>
        </p:nvSpPr>
        <p:spPr>
          <a:xfrm>
            <a:off x="2341418" y="11222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Platshållare för sidfot 4">
            <a:extLst>
              <a:ext uri="{FF2B5EF4-FFF2-40B4-BE49-F238E27FC236}">
                <a16:creationId xmlns:a16="http://schemas.microsoft.com/office/drawing/2014/main" id="{67B3E7D7-7369-4945-812F-8B775F280655}"/>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Styrelseutbildning ISR 2020</a:t>
            </a:r>
          </a:p>
        </p:txBody>
      </p:sp>
      <p:sp>
        <p:nvSpPr>
          <p:cNvPr id="6" name="Platshållare för bildnummer 5">
            <a:extLst>
              <a:ext uri="{FF2B5EF4-FFF2-40B4-BE49-F238E27FC236}">
                <a16:creationId xmlns:a16="http://schemas.microsoft.com/office/drawing/2014/main" id="{30E293EA-9430-354E-82E2-8CA1FEB91CD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99EF732-A623-C64E-8962-5576D96ADA53}" type="slidenum">
              <a:rPr kumimoji="0" lang="sv-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31</a:t>
            </a:fld>
            <a:endParaRPr kumimoji="0" lang="sv-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Bildobjekt 7">
            <a:extLst>
              <a:ext uri="{FF2B5EF4-FFF2-40B4-BE49-F238E27FC236}">
                <a16:creationId xmlns:a16="http://schemas.microsoft.com/office/drawing/2014/main" id="{20E5E919-80A4-3A46-9714-ABFB8033CC1A}"/>
              </a:ext>
            </a:extLst>
          </p:cNvPr>
          <p:cNvPicPr>
            <a:picLocks noChangeAspect="1"/>
          </p:cNvPicPr>
          <p:nvPr/>
        </p:nvPicPr>
        <p:blipFill>
          <a:blip r:embed="rId2"/>
          <a:stretch>
            <a:fillRect/>
          </a:stretch>
        </p:blipFill>
        <p:spPr>
          <a:xfrm>
            <a:off x="275360" y="6429129"/>
            <a:ext cx="2057400" cy="423824"/>
          </a:xfrm>
          <a:prstGeom prst="rect">
            <a:avLst/>
          </a:prstGeom>
        </p:spPr>
      </p:pic>
      <p:sp>
        <p:nvSpPr>
          <p:cNvPr id="9" name="textruta 8">
            <a:extLst>
              <a:ext uri="{FF2B5EF4-FFF2-40B4-BE49-F238E27FC236}">
                <a16:creationId xmlns:a16="http://schemas.microsoft.com/office/drawing/2014/main" id="{A2B437B6-0049-624A-9B5C-DF293C093A9C}"/>
              </a:ext>
            </a:extLst>
          </p:cNvPr>
          <p:cNvSpPr txBox="1"/>
          <p:nvPr/>
        </p:nvSpPr>
        <p:spPr>
          <a:xfrm>
            <a:off x="2493818" y="12746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xtruta 6">
            <a:extLst>
              <a:ext uri="{FF2B5EF4-FFF2-40B4-BE49-F238E27FC236}">
                <a16:creationId xmlns:a16="http://schemas.microsoft.com/office/drawing/2014/main" id="{7EA1580E-F486-4849-AE9A-8C932C2D0F5C}"/>
              </a:ext>
            </a:extLst>
          </p:cNvPr>
          <p:cNvSpPr txBox="1"/>
          <p:nvPr/>
        </p:nvSpPr>
        <p:spPr>
          <a:xfrm>
            <a:off x="1828800" y="1274618"/>
            <a:ext cx="5486400" cy="498598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Kränkande behandling, mobbning och diskriminering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(4 – av 4)</a:t>
            </a: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Huvudmannen</a:t>
            </a: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 är skyldig att skyndsamt utreda vad som hänt. Huvudmannen ska även se till att få stopp på kränkningarna. I skollagen heter det att de ska vidta de åtgärder som skäligen kan krävas för att förhindra kränkande behandling i framtiden.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Rektorns</a:t>
            </a: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 skyldighet att anmäla kränkningar till huvudmannen är direkt kopplad till huvudmannens skyldighet att skyndsamt utreda vad som hänt. Därför måste även rektorn göra sin anmälan till huvudmannen skyndsamt.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Ett exempel </a:t>
            </a: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på vad Skolinspektionen i ett beslut inte tyckt är tillräckligt skyndsamt är en månad.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0" i="0" u="sng" strike="noStrike" kern="1200" cap="none" spc="0" normalizeH="0" baseline="0" noProof="0" dirty="0">
                <a:ln>
                  <a:noFill/>
                </a:ln>
                <a:solidFill>
                  <a:prstClr val="black"/>
                </a:solidFill>
                <a:effectLst/>
                <a:uLnTx/>
                <a:uFillTx/>
                <a:latin typeface="Calibri" panose="020F0502020204030204"/>
                <a:ea typeface="+mn-ea"/>
                <a:cs typeface="+mn-cs"/>
                <a:hlinkClick r:id="rId3"/>
              </a:rPr>
              <a:t>https://www.skolverket.se/regler-och-ansvar/ansvar-i-skolfragor/krankande-behandling-mobbning-och-diskriminering</a:t>
            </a: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textruta 9">
            <a:extLst>
              <a:ext uri="{FF2B5EF4-FFF2-40B4-BE49-F238E27FC236}">
                <a16:creationId xmlns:a16="http://schemas.microsoft.com/office/drawing/2014/main" id="{BC240A4F-F889-D745-9540-AA5AF05A314B}"/>
              </a:ext>
            </a:extLst>
          </p:cNvPr>
          <p:cNvSpPr txBox="1"/>
          <p:nvPr/>
        </p:nvSpPr>
        <p:spPr>
          <a:xfrm>
            <a:off x="4572000" y="438879"/>
            <a:ext cx="2590800" cy="261610"/>
          </a:xfrm>
          <a:prstGeom prst="rect">
            <a:avLst/>
          </a:prstGeom>
          <a:noFill/>
        </p:spPr>
        <p:txBody>
          <a:bodyPr wrap="square" rtlCol="0">
            <a:spAutoFit/>
          </a:bodyPr>
          <a:lstStyle/>
          <a:p>
            <a:r>
              <a:rPr lang="sv-SE" sz="1100" dirty="0">
                <a:solidFill>
                  <a:schemeClr val="accent6">
                    <a:lumMod val="75000"/>
                  </a:schemeClr>
                </a:solidFill>
              </a:rPr>
              <a:t>Ansvar och ansvarsfördelning  10 – av 16 </a:t>
            </a:r>
          </a:p>
        </p:txBody>
      </p:sp>
    </p:spTree>
    <p:extLst>
      <p:ext uri="{BB962C8B-B14F-4D97-AF65-F5344CB8AC3E}">
        <p14:creationId xmlns:p14="http://schemas.microsoft.com/office/powerpoint/2010/main" val="41228493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E7A6156E-F5AE-2945-98E1-A22A0FEC5E88}"/>
              </a:ext>
            </a:extLst>
          </p:cNvPr>
          <p:cNvSpPr txBox="1"/>
          <p:nvPr/>
        </p:nvSpPr>
        <p:spPr>
          <a:xfrm>
            <a:off x="2341418" y="11222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Platshållare för sidfot 4">
            <a:extLst>
              <a:ext uri="{FF2B5EF4-FFF2-40B4-BE49-F238E27FC236}">
                <a16:creationId xmlns:a16="http://schemas.microsoft.com/office/drawing/2014/main" id="{67B3E7D7-7369-4945-812F-8B775F280655}"/>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Styrelseutbildning ISR 2020</a:t>
            </a:r>
          </a:p>
        </p:txBody>
      </p:sp>
      <p:sp>
        <p:nvSpPr>
          <p:cNvPr id="6" name="Platshållare för bildnummer 5">
            <a:extLst>
              <a:ext uri="{FF2B5EF4-FFF2-40B4-BE49-F238E27FC236}">
                <a16:creationId xmlns:a16="http://schemas.microsoft.com/office/drawing/2014/main" id="{30E293EA-9430-354E-82E2-8CA1FEB91CD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99EF732-A623-C64E-8962-5576D96ADA53}" type="slidenum">
              <a:rPr kumimoji="0" lang="sv-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a:t>
            </a:fld>
            <a:endParaRPr kumimoji="0" lang="sv-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Bildobjekt 7">
            <a:extLst>
              <a:ext uri="{FF2B5EF4-FFF2-40B4-BE49-F238E27FC236}">
                <a16:creationId xmlns:a16="http://schemas.microsoft.com/office/drawing/2014/main" id="{20E5E919-80A4-3A46-9714-ABFB8033CC1A}"/>
              </a:ext>
            </a:extLst>
          </p:cNvPr>
          <p:cNvPicPr>
            <a:picLocks noChangeAspect="1"/>
          </p:cNvPicPr>
          <p:nvPr/>
        </p:nvPicPr>
        <p:blipFill>
          <a:blip r:embed="rId2"/>
          <a:stretch>
            <a:fillRect/>
          </a:stretch>
        </p:blipFill>
        <p:spPr>
          <a:xfrm>
            <a:off x="275360" y="6429129"/>
            <a:ext cx="2057400" cy="423824"/>
          </a:xfrm>
          <a:prstGeom prst="rect">
            <a:avLst/>
          </a:prstGeom>
        </p:spPr>
      </p:pic>
      <p:sp>
        <p:nvSpPr>
          <p:cNvPr id="9" name="textruta 8">
            <a:extLst>
              <a:ext uri="{FF2B5EF4-FFF2-40B4-BE49-F238E27FC236}">
                <a16:creationId xmlns:a16="http://schemas.microsoft.com/office/drawing/2014/main" id="{A2B437B6-0049-624A-9B5C-DF293C093A9C}"/>
              </a:ext>
            </a:extLst>
          </p:cNvPr>
          <p:cNvSpPr txBox="1"/>
          <p:nvPr/>
        </p:nvSpPr>
        <p:spPr>
          <a:xfrm>
            <a:off x="2493818" y="12746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xtruta 6">
            <a:extLst>
              <a:ext uri="{FF2B5EF4-FFF2-40B4-BE49-F238E27FC236}">
                <a16:creationId xmlns:a16="http://schemas.microsoft.com/office/drawing/2014/main" id="{7EA1580E-F486-4849-AE9A-8C932C2D0F5C}"/>
              </a:ext>
            </a:extLst>
          </p:cNvPr>
          <p:cNvSpPr txBox="1"/>
          <p:nvPr/>
        </p:nvSpPr>
        <p:spPr>
          <a:xfrm>
            <a:off x="2493818" y="1274618"/>
            <a:ext cx="4821382" cy="36009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Trygghet och </a:t>
            </a:r>
            <a:r>
              <a:rPr kumimoji="0" lang="sv-SE" sz="1800" b="1" i="0" u="none" strike="noStrike" kern="1200" cap="none" spc="0" normalizeH="0" baseline="0" noProof="0" dirty="0" err="1">
                <a:ln>
                  <a:noFill/>
                </a:ln>
                <a:solidFill>
                  <a:prstClr val="black"/>
                </a:solidFill>
                <a:effectLst/>
                <a:uLnTx/>
                <a:uFillTx/>
                <a:latin typeface="Calibri" panose="020F0502020204030204"/>
                <a:ea typeface="+mn-ea"/>
                <a:cs typeface="+mn-cs"/>
              </a:rPr>
              <a:t>studiero</a:t>
            </a: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  (1 – av 4)</a:t>
            </a: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Det ska finnas ordningsregler i alla skolor och i fritidshemmet. Ordningsreglerna ska tas fram tillsammans med eleverna och följas upp.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Rektorn beslutar om ordningsregler.</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Skolan ansvarar för att se till att alla elever har en skolmiljö som präglas av trygghet och </a:t>
            </a:r>
            <a:r>
              <a:rPr kumimoji="0" lang="sv-SE" sz="1600" b="0" i="0" u="none" strike="noStrike" kern="1200" cap="none" spc="0" normalizeH="0" baseline="0" noProof="0" dirty="0" err="1">
                <a:ln>
                  <a:noFill/>
                </a:ln>
                <a:solidFill>
                  <a:prstClr val="black"/>
                </a:solidFill>
                <a:effectLst/>
                <a:uLnTx/>
                <a:uFillTx/>
                <a:latin typeface="Calibri" panose="020F0502020204030204"/>
                <a:ea typeface="+mn-ea"/>
                <a:cs typeface="+mn-cs"/>
              </a:rPr>
              <a:t>studiero</a:t>
            </a: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 Ett stort ansvar ligger hos rektorn, som leder arbetet i skolan.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Ytterst är det skolans </a:t>
            </a: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huvudman</a:t>
            </a: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 som ansvarar för att skollagens regler om trygghet och </a:t>
            </a:r>
            <a:r>
              <a:rPr kumimoji="0" lang="sv-SE" sz="1600" b="0" i="0" u="none" strike="noStrike" kern="1200" cap="none" spc="0" normalizeH="0" baseline="0" noProof="0" dirty="0" err="1">
                <a:ln>
                  <a:noFill/>
                </a:ln>
                <a:solidFill>
                  <a:prstClr val="black"/>
                </a:solidFill>
                <a:effectLst/>
                <a:uLnTx/>
                <a:uFillTx/>
                <a:latin typeface="Calibri" panose="020F0502020204030204"/>
                <a:ea typeface="+mn-ea"/>
                <a:cs typeface="+mn-cs"/>
              </a:rPr>
              <a:t>studiero</a:t>
            </a: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 följs. </a:t>
            </a:r>
          </a:p>
        </p:txBody>
      </p:sp>
      <p:sp>
        <p:nvSpPr>
          <p:cNvPr id="10" name="textruta 9">
            <a:extLst>
              <a:ext uri="{FF2B5EF4-FFF2-40B4-BE49-F238E27FC236}">
                <a16:creationId xmlns:a16="http://schemas.microsoft.com/office/drawing/2014/main" id="{3C823B5E-38B4-C047-B7DF-746120FE9F3D}"/>
              </a:ext>
            </a:extLst>
          </p:cNvPr>
          <p:cNvSpPr txBox="1"/>
          <p:nvPr/>
        </p:nvSpPr>
        <p:spPr>
          <a:xfrm>
            <a:off x="4572000" y="438879"/>
            <a:ext cx="2590800" cy="261610"/>
          </a:xfrm>
          <a:prstGeom prst="rect">
            <a:avLst/>
          </a:prstGeom>
          <a:noFill/>
        </p:spPr>
        <p:txBody>
          <a:bodyPr wrap="square" rtlCol="0">
            <a:spAutoFit/>
          </a:bodyPr>
          <a:lstStyle/>
          <a:p>
            <a:r>
              <a:rPr lang="sv-SE" sz="1100" dirty="0">
                <a:solidFill>
                  <a:schemeClr val="accent6">
                    <a:lumMod val="75000"/>
                  </a:schemeClr>
                </a:solidFill>
              </a:rPr>
              <a:t>Ansvar och ansvarsfördelning  11 – av 16 </a:t>
            </a:r>
          </a:p>
        </p:txBody>
      </p:sp>
    </p:spTree>
    <p:extLst>
      <p:ext uri="{BB962C8B-B14F-4D97-AF65-F5344CB8AC3E}">
        <p14:creationId xmlns:p14="http://schemas.microsoft.com/office/powerpoint/2010/main" val="22352026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E7A6156E-F5AE-2945-98E1-A22A0FEC5E88}"/>
              </a:ext>
            </a:extLst>
          </p:cNvPr>
          <p:cNvSpPr txBox="1"/>
          <p:nvPr/>
        </p:nvSpPr>
        <p:spPr>
          <a:xfrm>
            <a:off x="2341418" y="11222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Platshållare för sidfot 4">
            <a:extLst>
              <a:ext uri="{FF2B5EF4-FFF2-40B4-BE49-F238E27FC236}">
                <a16:creationId xmlns:a16="http://schemas.microsoft.com/office/drawing/2014/main" id="{67B3E7D7-7369-4945-812F-8B775F280655}"/>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Styrelseutbildning ISR 2020</a:t>
            </a:r>
          </a:p>
        </p:txBody>
      </p:sp>
      <p:sp>
        <p:nvSpPr>
          <p:cNvPr id="6" name="Platshållare för bildnummer 5">
            <a:extLst>
              <a:ext uri="{FF2B5EF4-FFF2-40B4-BE49-F238E27FC236}">
                <a16:creationId xmlns:a16="http://schemas.microsoft.com/office/drawing/2014/main" id="{30E293EA-9430-354E-82E2-8CA1FEB91CD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99EF732-A623-C64E-8962-5576D96ADA53}" type="slidenum">
              <a:rPr kumimoji="0" lang="sv-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33</a:t>
            </a:fld>
            <a:endParaRPr kumimoji="0" lang="sv-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Bildobjekt 7">
            <a:extLst>
              <a:ext uri="{FF2B5EF4-FFF2-40B4-BE49-F238E27FC236}">
                <a16:creationId xmlns:a16="http://schemas.microsoft.com/office/drawing/2014/main" id="{20E5E919-80A4-3A46-9714-ABFB8033CC1A}"/>
              </a:ext>
            </a:extLst>
          </p:cNvPr>
          <p:cNvPicPr>
            <a:picLocks noChangeAspect="1"/>
          </p:cNvPicPr>
          <p:nvPr/>
        </p:nvPicPr>
        <p:blipFill>
          <a:blip r:embed="rId2"/>
          <a:stretch>
            <a:fillRect/>
          </a:stretch>
        </p:blipFill>
        <p:spPr>
          <a:xfrm>
            <a:off x="275360" y="6429129"/>
            <a:ext cx="2057400" cy="423824"/>
          </a:xfrm>
          <a:prstGeom prst="rect">
            <a:avLst/>
          </a:prstGeom>
        </p:spPr>
      </p:pic>
      <p:sp>
        <p:nvSpPr>
          <p:cNvPr id="9" name="textruta 8">
            <a:extLst>
              <a:ext uri="{FF2B5EF4-FFF2-40B4-BE49-F238E27FC236}">
                <a16:creationId xmlns:a16="http://schemas.microsoft.com/office/drawing/2014/main" id="{A2B437B6-0049-624A-9B5C-DF293C093A9C}"/>
              </a:ext>
            </a:extLst>
          </p:cNvPr>
          <p:cNvSpPr txBox="1"/>
          <p:nvPr/>
        </p:nvSpPr>
        <p:spPr>
          <a:xfrm>
            <a:off x="2493818" y="12746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xtruta 6">
            <a:extLst>
              <a:ext uri="{FF2B5EF4-FFF2-40B4-BE49-F238E27FC236}">
                <a16:creationId xmlns:a16="http://schemas.microsoft.com/office/drawing/2014/main" id="{7EA1580E-F486-4849-AE9A-8C932C2D0F5C}"/>
              </a:ext>
            </a:extLst>
          </p:cNvPr>
          <p:cNvSpPr txBox="1"/>
          <p:nvPr/>
        </p:nvSpPr>
        <p:spPr>
          <a:xfrm>
            <a:off x="1828800" y="1274510"/>
            <a:ext cx="5143500" cy="470898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Trygghet och </a:t>
            </a:r>
            <a:r>
              <a:rPr kumimoji="0" lang="sv-SE" sz="1800" b="1" i="0" u="none" strike="noStrike" kern="1200" cap="none" spc="0" normalizeH="0" baseline="0" noProof="0" dirty="0" err="1">
                <a:ln>
                  <a:noFill/>
                </a:ln>
                <a:solidFill>
                  <a:prstClr val="black"/>
                </a:solidFill>
                <a:effectLst/>
                <a:uLnTx/>
                <a:uFillTx/>
                <a:latin typeface="Calibri" panose="020F0502020204030204"/>
                <a:ea typeface="+mn-ea"/>
                <a:cs typeface="+mn-cs"/>
              </a:rPr>
              <a:t>studiero</a:t>
            </a: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  (2 – av 4)</a:t>
            </a: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Rektorn och lärarna får ingripa för att se till att eleverna har trygghet och </a:t>
            </a:r>
            <a:r>
              <a:rPr kumimoji="0" lang="sv-SE" sz="1600" b="0" i="0" u="none" strike="noStrike" kern="1200" cap="none" spc="0" normalizeH="0" baseline="0" noProof="0" dirty="0" err="1">
                <a:ln>
                  <a:noFill/>
                </a:ln>
                <a:solidFill>
                  <a:prstClr val="black"/>
                </a:solidFill>
                <a:effectLst/>
                <a:uLnTx/>
                <a:uFillTx/>
                <a:latin typeface="Calibri" panose="020F0502020204030204"/>
                <a:ea typeface="+mn-ea"/>
                <a:cs typeface="+mn-cs"/>
              </a:rPr>
              <a:t>studiero</a:t>
            </a: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 i skolan. </a:t>
            </a:r>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De får använda sig av de omedelbara och tillfälliga åtgärder som krävs för att uppnå det, eller för att komma till rätta med att en elev stör ordningen.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Det kan till exempel handla om att tillrättavisa en elev eller om att flytta elever inom klassrummet för att sära på dem.</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Rektorn eller lärarna kan också behöva gå emellan två elever som bråkar, eller ingripa för att stoppa skadegörelse.</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Åtgärderna får inte inskränka elevens rätt till utbildning.</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Rektorn och lärarna får omhänderta ett föremål om det används så att det stör utbildningen eller riskerar att skada någon.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Vad gäller utvisning, kvarsittning mm se länk två sidor fram.</a:t>
            </a:r>
            <a:endPar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textruta 9">
            <a:extLst>
              <a:ext uri="{FF2B5EF4-FFF2-40B4-BE49-F238E27FC236}">
                <a16:creationId xmlns:a16="http://schemas.microsoft.com/office/drawing/2014/main" id="{82E07BB7-884E-F74A-965F-106B8F39DB74}"/>
              </a:ext>
            </a:extLst>
          </p:cNvPr>
          <p:cNvSpPr txBox="1"/>
          <p:nvPr/>
        </p:nvSpPr>
        <p:spPr>
          <a:xfrm>
            <a:off x="4572000" y="438879"/>
            <a:ext cx="2590800" cy="261610"/>
          </a:xfrm>
          <a:prstGeom prst="rect">
            <a:avLst/>
          </a:prstGeom>
          <a:noFill/>
        </p:spPr>
        <p:txBody>
          <a:bodyPr wrap="square" rtlCol="0">
            <a:spAutoFit/>
          </a:bodyPr>
          <a:lstStyle/>
          <a:p>
            <a:r>
              <a:rPr lang="sv-SE" sz="1100" dirty="0">
                <a:solidFill>
                  <a:schemeClr val="accent6">
                    <a:lumMod val="75000"/>
                  </a:schemeClr>
                </a:solidFill>
              </a:rPr>
              <a:t>Ansvar och ansvarsfördelning  12 – av 16 </a:t>
            </a:r>
          </a:p>
        </p:txBody>
      </p:sp>
    </p:spTree>
    <p:extLst>
      <p:ext uri="{BB962C8B-B14F-4D97-AF65-F5344CB8AC3E}">
        <p14:creationId xmlns:p14="http://schemas.microsoft.com/office/powerpoint/2010/main" val="21591917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E7A6156E-F5AE-2945-98E1-A22A0FEC5E88}"/>
              </a:ext>
            </a:extLst>
          </p:cNvPr>
          <p:cNvSpPr txBox="1"/>
          <p:nvPr/>
        </p:nvSpPr>
        <p:spPr>
          <a:xfrm>
            <a:off x="2341418" y="11222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Platshållare för sidfot 4">
            <a:extLst>
              <a:ext uri="{FF2B5EF4-FFF2-40B4-BE49-F238E27FC236}">
                <a16:creationId xmlns:a16="http://schemas.microsoft.com/office/drawing/2014/main" id="{67B3E7D7-7369-4945-812F-8B775F280655}"/>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Styrelseutbildning ISR 2020</a:t>
            </a:r>
          </a:p>
        </p:txBody>
      </p:sp>
      <p:sp>
        <p:nvSpPr>
          <p:cNvPr id="6" name="Platshållare för bildnummer 5">
            <a:extLst>
              <a:ext uri="{FF2B5EF4-FFF2-40B4-BE49-F238E27FC236}">
                <a16:creationId xmlns:a16="http://schemas.microsoft.com/office/drawing/2014/main" id="{30E293EA-9430-354E-82E2-8CA1FEB91CD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99EF732-A623-C64E-8962-5576D96ADA53}" type="slidenum">
              <a:rPr kumimoji="0" lang="sv-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34</a:t>
            </a:fld>
            <a:endParaRPr kumimoji="0" lang="sv-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Bildobjekt 7">
            <a:extLst>
              <a:ext uri="{FF2B5EF4-FFF2-40B4-BE49-F238E27FC236}">
                <a16:creationId xmlns:a16="http://schemas.microsoft.com/office/drawing/2014/main" id="{20E5E919-80A4-3A46-9714-ABFB8033CC1A}"/>
              </a:ext>
            </a:extLst>
          </p:cNvPr>
          <p:cNvPicPr>
            <a:picLocks noChangeAspect="1"/>
          </p:cNvPicPr>
          <p:nvPr/>
        </p:nvPicPr>
        <p:blipFill>
          <a:blip r:embed="rId2"/>
          <a:stretch>
            <a:fillRect/>
          </a:stretch>
        </p:blipFill>
        <p:spPr>
          <a:xfrm>
            <a:off x="275360" y="6429129"/>
            <a:ext cx="2057400" cy="423824"/>
          </a:xfrm>
          <a:prstGeom prst="rect">
            <a:avLst/>
          </a:prstGeom>
        </p:spPr>
      </p:pic>
      <p:sp>
        <p:nvSpPr>
          <p:cNvPr id="9" name="textruta 8">
            <a:extLst>
              <a:ext uri="{FF2B5EF4-FFF2-40B4-BE49-F238E27FC236}">
                <a16:creationId xmlns:a16="http://schemas.microsoft.com/office/drawing/2014/main" id="{A2B437B6-0049-624A-9B5C-DF293C093A9C}"/>
              </a:ext>
            </a:extLst>
          </p:cNvPr>
          <p:cNvSpPr txBox="1"/>
          <p:nvPr/>
        </p:nvSpPr>
        <p:spPr>
          <a:xfrm>
            <a:off x="2493818" y="12746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xtruta 6">
            <a:extLst>
              <a:ext uri="{FF2B5EF4-FFF2-40B4-BE49-F238E27FC236}">
                <a16:creationId xmlns:a16="http://schemas.microsoft.com/office/drawing/2014/main" id="{7EA1580E-F486-4849-AE9A-8C932C2D0F5C}"/>
              </a:ext>
            </a:extLst>
          </p:cNvPr>
          <p:cNvSpPr txBox="1"/>
          <p:nvPr/>
        </p:nvSpPr>
        <p:spPr>
          <a:xfrm>
            <a:off x="2493818" y="1274618"/>
            <a:ext cx="4821382" cy="261610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Trygghet och </a:t>
            </a:r>
            <a:r>
              <a:rPr kumimoji="0" lang="sv-SE" sz="1800" b="1" i="0" u="none" strike="noStrike" kern="1200" cap="none" spc="0" normalizeH="0" baseline="0" noProof="0" dirty="0" err="1">
                <a:ln>
                  <a:noFill/>
                </a:ln>
                <a:solidFill>
                  <a:prstClr val="black"/>
                </a:solidFill>
                <a:effectLst/>
                <a:uLnTx/>
                <a:uFillTx/>
                <a:latin typeface="Calibri" panose="020F0502020204030204"/>
                <a:ea typeface="+mn-ea"/>
                <a:cs typeface="+mn-cs"/>
              </a:rPr>
              <a:t>studiero</a:t>
            </a: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  (3 – av 4)</a:t>
            </a: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Om en elev stört ordningen vid upprepade tillfällen eller uppträtt olämpligt ska </a:t>
            </a: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rektorn</a:t>
            </a: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 se till att det utreds.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Det gäller även om eleven har gjort sig skyldig till en allvarlig förseelse.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Vid utredningen ska skolan samråda med elevens vårdnadshavare.</a:t>
            </a:r>
          </a:p>
        </p:txBody>
      </p:sp>
      <p:sp>
        <p:nvSpPr>
          <p:cNvPr id="10" name="textruta 9">
            <a:extLst>
              <a:ext uri="{FF2B5EF4-FFF2-40B4-BE49-F238E27FC236}">
                <a16:creationId xmlns:a16="http://schemas.microsoft.com/office/drawing/2014/main" id="{597F7203-1975-2643-B47E-511995250D8C}"/>
              </a:ext>
            </a:extLst>
          </p:cNvPr>
          <p:cNvSpPr txBox="1"/>
          <p:nvPr/>
        </p:nvSpPr>
        <p:spPr>
          <a:xfrm>
            <a:off x="4572000" y="438879"/>
            <a:ext cx="2590800" cy="261610"/>
          </a:xfrm>
          <a:prstGeom prst="rect">
            <a:avLst/>
          </a:prstGeom>
          <a:noFill/>
        </p:spPr>
        <p:txBody>
          <a:bodyPr wrap="square" rtlCol="0">
            <a:spAutoFit/>
          </a:bodyPr>
          <a:lstStyle/>
          <a:p>
            <a:r>
              <a:rPr lang="sv-SE" sz="1100" dirty="0">
                <a:solidFill>
                  <a:schemeClr val="accent6">
                    <a:lumMod val="75000"/>
                  </a:schemeClr>
                </a:solidFill>
              </a:rPr>
              <a:t>Ansvar och ansvarsfördelning  13 – av 16 </a:t>
            </a:r>
          </a:p>
        </p:txBody>
      </p:sp>
    </p:spTree>
    <p:extLst>
      <p:ext uri="{BB962C8B-B14F-4D97-AF65-F5344CB8AC3E}">
        <p14:creationId xmlns:p14="http://schemas.microsoft.com/office/powerpoint/2010/main" val="10932442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E7A6156E-F5AE-2945-98E1-A22A0FEC5E88}"/>
              </a:ext>
            </a:extLst>
          </p:cNvPr>
          <p:cNvSpPr txBox="1"/>
          <p:nvPr/>
        </p:nvSpPr>
        <p:spPr>
          <a:xfrm>
            <a:off x="2341418" y="11222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Platshållare för sidfot 4">
            <a:extLst>
              <a:ext uri="{FF2B5EF4-FFF2-40B4-BE49-F238E27FC236}">
                <a16:creationId xmlns:a16="http://schemas.microsoft.com/office/drawing/2014/main" id="{67B3E7D7-7369-4945-812F-8B775F280655}"/>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Styrelseutbildning ISR 2020</a:t>
            </a:r>
          </a:p>
        </p:txBody>
      </p:sp>
      <p:sp>
        <p:nvSpPr>
          <p:cNvPr id="6" name="Platshållare för bildnummer 5">
            <a:extLst>
              <a:ext uri="{FF2B5EF4-FFF2-40B4-BE49-F238E27FC236}">
                <a16:creationId xmlns:a16="http://schemas.microsoft.com/office/drawing/2014/main" id="{30E293EA-9430-354E-82E2-8CA1FEB91CD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99EF732-A623-C64E-8962-5576D96ADA53}" type="slidenum">
              <a:rPr kumimoji="0" lang="sv-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a:t>
            </a:fld>
            <a:endParaRPr kumimoji="0" lang="sv-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Bildobjekt 7">
            <a:extLst>
              <a:ext uri="{FF2B5EF4-FFF2-40B4-BE49-F238E27FC236}">
                <a16:creationId xmlns:a16="http://schemas.microsoft.com/office/drawing/2014/main" id="{20E5E919-80A4-3A46-9714-ABFB8033CC1A}"/>
              </a:ext>
            </a:extLst>
          </p:cNvPr>
          <p:cNvPicPr>
            <a:picLocks noChangeAspect="1"/>
          </p:cNvPicPr>
          <p:nvPr/>
        </p:nvPicPr>
        <p:blipFill>
          <a:blip r:embed="rId2"/>
          <a:stretch>
            <a:fillRect/>
          </a:stretch>
        </p:blipFill>
        <p:spPr>
          <a:xfrm>
            <a:off x="275360" y="6429129"/>
            <a:ext cx="2057400" cy="423824"/>
          </a:xfrm>
          <a:prstGeom prst="rect">
            <a:avLst/>
          </a:prstGeom>
        </p:spPr>
      </p:pic>
      <p:sp>
        <p:nvSpPr>
          <p:cNvPr id="9" name="textruta 8">
            <a:extLst>
              <a:ext uri="{FF2B5EF4-FFF2-40B4-BE49-F238E27FC236}">
                <a16:creationId xmlns:a16="http://schemas.microsoft.com/office/drawing/2014/main" id="{A2B437B6-0049-624A-9B5C-DF293C093A9C}"/>
              </a:ext>
            </a:extLst>
          </p:cNvPr>
          <p:cNvSpPr txBox="1"/>
          <p:nvPr/>
        </p:nvSpPr>
        <p:spPr>
          <a:xfrm>
            <a:off x="2493818" y="12746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xtruta 6">
            <a:extLst>
              <a:ext uri="{FF2B5EF4-FFF2-40B4-BE49-F238E27FC236}">
                <a16:creationId xmlns:a16="http://schemas.microsoft.com/office/drawing/2014/main" id="{7EA1580E-F486-4849-AE9A-8C932C2D0F5C}"/>
              </a:ext>
            </a:extLst>
          </p:cNvPr>
          <p:cNvSpPr txBox="1"/>
          <p:nvPr/>
        </p:nvSpPr>
        <p:spPr>
          <a:xfrm>
            <a:off x="2493818" y="1274618"/>
            <a:ext cx="4821382" cy="504753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Trygghet och </a:t>
            </a:r>
            <a:r>
              <a:rPr kumimoji="0" lang="sv-SE" sz="1800" b="1" i="0" u="none" strike="noStrike" kern="1200" cap="none" spc="0" normalizeH="0" baseline="0" noProof="0" dirty="0" err="1">
                <a:ln>
                  <a:noFill/>
                </a:ln>
                <a:solidFill>
                  <a:prstClr val="black"/>
                </a:solidFill>
                <a:effectLst/>
                <a:uLnTx/>
                <a:uFillTx/>
                <a:latin typeface="Calibri" panose="020F0502020204030204"/>
                <a:ea typeface="+mn-ea"/>
                <a:cs typeface="+mn-cs"/>
              </a:rPr>
              <a:t>studiero</a:t>
            </a: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  (4 – av 4)</a:t>
            </a: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Om en skola fattar ett beslut som utgör myndighetsutövning mot en elev gäller förvaltningslagens regler om myndighetsutövning mot enskilda.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Det kan till exempel handla om beslut att omplacera eller stänga av en elev.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Då måste skolan följa förvaltningslagens bestämmelser i handläggningen av ärendet, till exempel vad gäller partsinsyn, kommunikation, dokumentation och motivering av beslut.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Se länk nedan om vad som gäller för beslut om att ge skriftlig varning, omplacering eller avstängning av elev.</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sng" strike="noStrike" kern="1200" cap="none" spc="0" normalizeH="0" baseline="0" noProof="0" dirty="0">
                <a:ln>
                  <a:noFill/>
                </a:ln>
                <a:solidFill>
                  <a:prstClr val="black"/>
                </a:solidFill>
                <a:effectLst/>
                <a:uLnTx/>
                <a:uFillTx/>
                <a:latin typeface="Calibri" panose="020F0502020204030204"/>
                <a:ea typeface="+mn-ea"/>
                <a:cs typeface="+mn-cs"/>
                <a:hlinkClick r:id="rId3"/>
              </a:rPr>
              <a:t>https://www.skolverket.se/regler-och-ansvar/ansvar-i-skolfragor/trygghet-studiero-och-disciplinara-atgarder</a:t>
            </a: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textruta 9">
            <a:extLst>
              <a:ext uri="{FF2B5EF4-FFF2-40B4-BE49-F238E27FC236}">
                <a16:creationId xmlns:a16="http://schemas.microsoft.com/office/drawing/2014/main" id="{3C2B2309-9BCE-3C40-8402-23AB3AD69CD6}"/>
              </a:ext>
            </a:extLst>
          </p:cNvPr>
          <p:cNvSpPr txBox="1"/>
          <p:nvPr/>
        </p:nvSpPr>
        <p:spPr>
          <a:xfrm>
            <a:off x="4572000" y="438879"/>
            <a:ext cx="2590800" cy="261610"/>
          </a:xfrm>
          <a:prstGeom prst="rect">
            <a:avLst/>
          </a:prstGeom>
          <a:noFill/>
        </p:spPr>
        <p:txBody>
          <a:bodyPr wrap="square" rtlCol="0">
            <a:spAutoFit/>
          </a:bodyPr>
          <a:lstStyle/>
          <a:p>
            <a:r>
              <a:rPr lang="sv-SE" sz="1100" dirty="0">
                <a:solidFill>
                  <a:schemeClr val="accent6">
                    <a:lumMod val="75000"/>
                  </a:schemeClr>
                </a:solidFill>
              </a:rPr>
              <a:t>Ansvar och ansvarsfördelning  14 – av 16 </a:t>
            </a:r>
          </a:p>
        </p:txBody>
      </p:sp>
    </p:spTree>
    <p:extLst>
      <p:ext uri="{BB962C8B-B14F-4D97-AF65-F5344CB8AC3E}">
        <p14:creationId xmlns:p14="http://schemas.microsoft.com/office/powerpoint/2010/main" val="35171694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E7A6156E-F5AE-2945-98E1-A22A0FEC5E88}"/>
              </a:ext>
            </a:extLst>
          </p:cNvPr>
          <p:cNvSpPr txBox="1"/>
          <p:nvPr/>
        </p:nvSpPr>
        <p:spPr>
          <a:xfrm>
            <a:off x="2341418" y="11222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Platshållare för sidfot 4">
            <a:extLst>
              <a:ext uri="{FF2B5EF4-FFF2-40B4-BE49-F238E27FC236}">
                <a16:creationId xmlns:a16="http://schemas.microsoft.com/office/drawing/2014/main" id="{67B3E7D7-7369-4945-812F-8B775F280655}"/>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Styrelseutbildning ISR 2020</a:t>
            </a:r>
          </a:p>
        </p:txBody>
      </p:sp>
      <p:sp>
        <p:nvSpPr>
          <p:cNvPr id="6" name="Platshållare för bildnummer 5">
            <a:extLst>
              <a:ext uri="{FF2B5EF4-FFF2-40B4-BE49-F238E27FC236}">
                <a16:creationId xmlns:a16="http://schemas.microsoft.com/office/drawing/2014/main" id="{30E293EA-9430-354E-82E2-8CA1FEB91CD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99EF732-A623-C64E-8962-5576D96ADA53}" type="slidenum">
              <a:rPr kumimoji="0" lang="sv-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36</a:t>
            </a:fld>
            <a:endParaRPr kumimoji="0" lang="sv-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Bildobjekt 7">
            <a:extLst>
              <a:ext uri="{FF2B5EF4-FFF2-40B4-BE49-F238E27FC236}">
                <a16:creationId xmlns:a16="http://schemas.microsoft.com/office/drawing/2014/main" id="{20E5E919-80A4-3A46-9714-ABFB8033CC1A}"/>
              </a:ext>
            </a:extLst>
          </p:cNvPr>
          <p:cNvPicPr>
            <a:picLocks noChangeAspect="1"/>
          </p:cNvPicPr>
          <p:nvPr/>
        </p:nvPicPr>
        <p:blipFill>
          <a:blip r:embed="rId2"/>
          <a:stretch>
            <a:fillRect/>
          </a:stretch>
        </p:blipFill>
        <p:spPr>
          <a:xfrm>
            <a:off x="275360" y="6429129"/>
            <a:ext cx="2057400" cy="423824"/>
          </a:xfrm>
          <a:prstGeom prst="rect">
            <a:avLst/>
          </a:prstGeom>
        </p:spPr>
      </p:pic>
      <p:sp>
        <p:nvSpPr>
          <p:cNvPr id="9" name="textruta 8">
            <a:extLst>
              <a:ext uri="{FF2B5EF4-FFF2-40B4-BE49-F238E27FC236}">
                <a16:creationId xmlns:a16="http://schemas.microsoft.com/office/drawing/2014/main" id="{A2B437B6-0049-624A-9B5C-DF293C093A9C}"/>
              </a:ext>
            </a:extLst>
          </p:cNvPr>
          <p:cNvSpPr txBox="1"/>
          <p:nvPr/>
        </p:nvSpPr>
        <p:spPr>
          <a:xfrm>
            <a:off x="2493818" y="12746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xtruta 6">
            <a:extLst>
              <a:ext uri="{FF2B5EF4-FFF2-40B4-BE49-F238E27FC236}">
                <a16:creationId xmlns:a16="http://schemas.microsoft.com/office/drawing/2014/main" id="{7EA1580E-F486-4849-AE9A-8C932C2D0F5C}"/>
              </a:ext>
            </a:extLst>
          </p:cNvPr>
          <p:cNvSpPr txBox="1"/>
          <p:nvPr/>
        </p:nvSpPr>
        <p:spPr>
          <a:xfrm>
            <a:off x="2209800" y="1274618"/>
            <a:ext cx="5105400" cy="483209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Tillsynsansvar  (1 – av 2)</a:t>
            </a: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Förskolan, skolan och fritidshemmet har ansvar för att barn och elever får den tillsyn de behöver samt att barn inte kommer till skada eller orsakar andra skada.</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Vårdnadshavarnas ansvar för tillsynen går över till </a:t>
            </a: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skolhuvudmannen</a:t>
            </a: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 när barnet eller eleven är i förskolan, skolan eller fritidshemmet.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Huvudmannen</a:t>
            </a: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 är skolans styrelse om det är en fristående skola.</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Huvudmannens</a:t>
            </a: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 tillsynsansvar innebär att barn och elever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 får den tillsyn de behöver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 inte skadas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 inte skadar något eller någon annan.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I ansvaret ingår också att bevaka att barnet får en tillfredsställande försörjning och utbildning.</a:t>
            </a:r>
          </a:p>
        </p:txBody>
      </p:sp>
      <p:sp>
        <p:nvSpPr>
          <p:cNvPr id="10" name="textruta 9">
            <a:extLst>
              <a:ext uri="{FF2B5EF4-FFF2-40B4-BE49-F238E27FC236}">
                <a16:creationId xmlns:a16="http://schemas.microsoft.com/office/drawing/2014/main" id="{DA2A17AA-6CD2-C043-BCD4-3C538E262D3B}"/>
              </a:ext>
            </a:extLst>
          </p:cNvPr>
          <p:cNvSpPr txBox="1"/>
          <p:nvPr/>
        </p:nvSpPr>
        <p:spPr>
          <a:xfrm>
            <a:off x="4572000" y="438879"/>
            <a:ext cx="2590800" cy="261610"/>
          </a:xfrm>
          <a:prstGeom prst="rect">
            <a:avLst/>
          </a:prstGeom>
          <a:noFill/>
        </p:spPr>
        <p:txBody>
          <a:bodyPr wrap="square" rtlCol="0">
            <a:spAutoFit/>
          </a:bodyPr>
          <a:lstStyle/>
          <a:p>
            <a:r>
              <a:rPr lang="sv-SE" sz="1100" dirty="0">
                <a:solidFill>
                  <a:schemeClr val="accent6">
                    <a:lumMod val="75000"/>
                  </a:schemeClr>
                </a:solidFill>
              </a:rPr>
              <a:t>Ansvar och ansvarsfördelning  15 – av 16 </a:t>
            </a:r>
          </a:p>
        </p:txBody>
      </p:sp>
    </p:spTree>
    <p:extLst>
      <p:ext uri="{BB962C8B-B14F-4D97-AF65-F5344CB8AC3E}">
        <p14:creationId xmlns:p14="http://schemas.microsoft.com/office/powerpoint/2010/main" val="4889993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E7A6156E-F5AE-2945-98E1-A22A0FEC5E88}"/>
              </a:ext>
            </a:extLst>
          </p:cNvPr>
          <p:cNvSpPr txBox="1"/>
          <p:nvPr/>
        </p:nvSpPr>
        <p:spPr>
          <a:xfrm>
            <a:off x="2341418" y="11222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Platshållare för sidfot 4">
            <a:extLst>
              <a:ext uri="{FF2B5EF4-FFF2-40B4-BE49-F238E27FC236}">
                <a16:creationId xmlns:a16="http://schemas.microsoft.com/office/drawing/2014/main" id="{67B3E7D7-7369-4945-812F-8B775F280655}"/>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Styrelseutbildning ISR 2020</a:t>
            </a:r>
          </a:p>
        </p:txBody>
      </p:sp>
      <p:sp>
        <p:nvSpPr>
          <p:cNvPr id="6" name="Platshållare för bildnummer 5">
            <a:extLst>
              <a:ext uri="{FF2B5EF4-FFF2-40B4-BE49-F238E27FC236}">
                <a16:creationId xmlns:a16="http://schemas.microsoft.com/office/drawing/2014/main" id="{30E293EA-9430-354E-82E2-8CA1FEB91CD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99EF732-A623-C64E-8962-5576D96ADA53}" type="slidenum">
              <a:rPr kumimoji="0" lang="sv-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37</a:t>
            </a:fld>
            <a:endParaRPr kumimoji="0" lang="sv-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Bildobjekt 7">
            <a:extLst>
              <a:ext uri="{FF2B5EF4-FFF2-40B4-BE49-F238E27FC236}">
                <a16:creationId xmlns:a16="http://schemas.microsoft.com/office/drawing/2014/main" id="{20E5E919-80A4-3A46-9714-ABFB8033CC1A}"/>
              </a:ext>
            </a:extLst>
          </p:cNvPr>
          <p:cNvPicPr>
            <a:picLocks noChangeAspect="1"/>
          </p:cNvPicPr>
          <p:nvPr/>
        </p:nvPicPr>
        <p:blipFill>
          <a:blip r:embed="rId2"/>
          <a:stretch>
            <a:fillRect/>
          </a:stretch>
        </p:blipFill>
        <p:spPr>
          <a:xfrm>
            <a:off x="275360" y="6429129"/>
            <a:ext cx="2057400" cy="423824"/>
          </a:xfrm>
          <a:prstGeom prst="rect">
            <a:avLst/>
          </a:prstGeom>
        </p:spPr>
      </p:pic>
      <p:sp>
        <p:nvSpPr>
          <p:cNvPr id="9" name="textruta 8">
            <a:extLst>
              <a:ext uri="{FF2B5EF4-FFF2-40B4-BE49-F238E27FC236}">
                <a16:creationId xmlns:a16="http://schemas.microsoft.com/office/drawing/2014/main" id="{A2B437B6-0049-624A-9B5C-DF293C093A9C}"/>
              </a:ext>
            </a:extLst>
          </p:cNvPr>
          <p:cNvSpPr txBox="1"/>
          <p:nvPr/>
        </p:nvSpPr>
        <p:spPr>
          <a:xfrm>
            <a:off x="2493818" y="12746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xtruta 6">
            <a:extLst>
              <a:ext uri="{FF2B5EF4-FFF2-40B4-BE49-F238E27FC236}">
                <a16:creationId xmlns:a16="http://schemas.microsoft.com/office/drawing/2014/main" id="{7EA1580E-F486-4849-AE9A-8C932C2D0F5C}"/>
              </a:ext>
            </a:extLst>
          </p:cNvPr>
          <p:cNvSpPr txBox="1"/>
          <p:nvPr/>
        </p:nvSpPr>
        <p:spPr>
          <a:xfrm>
            <a:off x="2493818" y="1274618"/>
            <a:ext cx="4821382" cy="187743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Tillsynsansvar  (2 – av 2)</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Huvudmannen</a:t>
            </a: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 har det yttersta ansvaret för hur förskolor och skolor ska göra när ett barn eller en elev skadat sig.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Rektorn</a:t>
            </a: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 ska ha rutiner för hur skolan ska agera då.</a:t>
            </a:r>
          </a:p>
        </p:txBody>
      </p:sp>
      <p:sp>
        <p:nvSpPr>
          <p:cNvPr id="10" name="textruta 9">
            <a:extLst>
              <a:ext uri="{FF2B5EF4-FFF2-40B4-BE49-F238E27FC236}">
                <a16:creationId xmlns:a16="http://schemas.microsoft.com/office/drawing/2014/main" id="{58987FDC-AD33-C04E-8B41-B9A04678A5F1}"/>
              </a:ext>
            </a:extLst>
          </p:cNvPr>
          <p:cNvSpPr txBox="1"/>
          <p:nvPr/>
        </p:nvSpPr>
        <p:spPr>
          <a:xfrm>
            <a:off x="4572000" y="438879"/>
            <a:ext cx="2590800" cy="261610"/>
          </a:xfrm>
          <a:prstGeom prst="rect">
            <a:avLst/>
          </a:prstGeom>
          <a:noFill/>
        </p:spPr>
        <p:txBody>
          <a:bodyPr wrap="square" rtlCol="0">
            <a:spAutoFit/>
          </a:bodyPr>
          <a:lstStyle/>
          <a:p>
            <a:r>
              <a:rPr lang="sv-SE" sz="1100" dirty="0">
                <a:solidFill>
                  <a:schemeClr val="accent6">
                    <a:lumMod val="75000"/>
                  </a:schemeClr>
                </a:solidFill>
              </a:rPr>
              <a:t>Ansvar och ansvarsfördelning  16 – av 16 </a:t>
            </a:r>
          </a:p>
        </p:txBody>
      </p:sp>
    </p:spTree>
    <p:extLst>
      <p:ext uri="{BB962C8B-B14F-4D97-AF65-F5344CB8AC3E}">
        <p14:creationId xmlns:p14="http://schemas.microsoft.com/office/powerpoint/2010/main" val="13172794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E7A6156E-F5AE-2945-98E1-A22A0FEC5E88}"/>
              </a:ext>
            </a:extLst>
          </p:cNvPr>
          <p:cNvSpPr txBox="1"/>
          <p:nvPr/>
        </p:nvSpPr>
        <p:spPr>
          <a:xfrm>
            <a:off x="2341418" y="11222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Platshållare för sidfot 4">
            <a:extLst>
              <a:ext uri="{FF2B5EF4-FFF2-40B4-BE49-F238E27FC236}">
                <a16:creationId xmlns:a16="http://schemas.microsoft.com/office/drawing/2014/main" id="{67B3E7D7-7369-4945-812F-8B775F280655}"/>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Styrelseutbildning ISR 2020</a:t>
            </a:r>
          </a:p>
        </p:txBody>
      </p:sp>
      <p:sp>
        <p:nvSpPr>
          <p:cNvPr id="6" name="Platshållare för bildnummer 5">
            <a:extLst>
              <a:ext uri="{FF2B5EF4-FFF2-40B4-BE49-F238E27FC236}">
                <a16:creationId xmlns:a16="http://schemas.microsoft.com/office/drawing/2014/main" id="{30E293EA-9430-354E-82E2-8CA1FEB91CD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99EF732-A623-C64E-8962-5576D96ADA53}" type="slidenum">
              <a:rPr kumimoji="0" lang="sv-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38</a:t>
            </a:fld>
            <a:endParaRPr kumimoji="0" lang="sv-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Bildobjekt 7">
            <a:extLst>
              <a:ext uri="{FF2B5EF4-FFF2-40B4-BE49-F238E27FC236}">
                <a16:creationId xmlns:a16="http://schemas.microsoft.com/office/drawing/2014/main" id="{20E5E919-80A4-3A46-9714-ABFB8033CC1A}"/>
              </a:ext>
            </a:extLst>
          </p:cNvPr>
          <p:cNvPicPr>
            <a:picLocks noChangeAspect="1"/>
          </p:cNvPicPr>
          <p:nvPr/>
        </p:nvPicPr>
        <p:blipFill>
          <a:blip r:embed="rId2"/>
          <a:stretch>
            <a:fillRect/>
          </a:stretch>
        </p:blipFill>
        <p:spPr>
          <a:xfrm>
            <a:off x="275360" y="6429129"/>
            <a:ext cx="2057400" cy="423824"/>
          </a:xfrm>
          <a:prstGeom prst="rect">
            <a:avLst/>
          </a:prstGeom>
        </p:spPr>
      </p:pic>
      <p:sp>
        <p:nvSpPr>
          <p:cNvPr id="9" name="textruta 8">
            <a:extLst>
              <a:ext uri="{FF2B5EF4-FFF2-40B4-BE49-F238E27FC236}">
                <a16:creationId xmlns:a16="http://schemas.microsoft.com/office/drawing/2014/main" id="{A2B437B6-0049-624A-9B5C-DF293C093A9C}"/>
              </a:ext>
            </a:extLst>
          </p:cNvPr>
          <p:cNvSpPr txBox="1"/>
          <p:nvPr/>
        </p:nvSpPr>
        <p:spPr>
          <a:xfrm>
            <a:off x="2493818" y="12746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xtruta 6">
            <a:extLst>
              <a:ext uri="{FF2B5EF4-FFF2-40B4-BE49-F238E27FC236}">
                <a16:creationId xmlns:a16="http://schemas.microsoft.com/office/drawing/2014/main" id="{7EA1580E-F486-4849-AE9A-8C932C2D0F5C}"/>
              </a:ext>
            </a:extLst>
          </p:cNvPr>
          <p:cNvSpPr txBox="1"/>
          <p:nvPr/>
        </p:nvSpPr>
        <p:spPr>
          <a:xfrm>
            <a:off x="2493818" y="1274618"/>
            <a:ext cx="4821382" cy="3847207"/>
          </a:xfrm>
          <a:prstGeom prst="rect">
            <a:avLst/>
          </a:prstGeom>
          <a:noFill/>
        </p:spPr>
        <p:txBody>
          <a:bodyPr wrap="square" rtlCol="0">
            <a:spAutoFit/>
          </a:bodyPr>
          <a:lstStyle/>
          <a:p>
            <a:r>
              <a:rPr lang="sv-SE" b="1" dirty="0"/>
              <a:t>Studie- och yrkesvägledning</a:t>
            </a:r>
          </a:p>
          <a:p>
            <a:endParaRPr lang="sv-SE" dirty="0"/>
          </a:p>
          <a:p>
            <a:r>
              <a:rPr lang="sv-SE" sz="1600" dirty="0"/>
              <a:t>Det är obligatoriskt för alla skolformer, utom förskolan och förskoleklassen, att erbjuda elever tillgång till personal med sådan kompetens att elevernas behov av vägledning inför val av framtida utbildnings- och yrkesverksamhet kan tillgodoses. </a:t>
            </a:r>
          </a:p>
          <a:p>
            <a:endParaRPr lang="sv-SE" sz="1600" dirty="0"/>
          </a:p>
          <a:p>
            <a:r>
              <a:rPr lang="sv-SE" sz="1600" dirty="0"/>
              <a:t>För att få anställas utan tidsbegränsning för studie- och yrkesvägledning ska den sökande ha en utbildning avsedd för sådan verksamhet. </a:t>
            </a:r>
          </a:p>
          <a:p>
            <a:r>
              <a:rPr lang="sv-SE" sz="1600" dirty="0"/>
              <a:t>Den som inte uppfyller detta krav kravet får anställas för studie- och yrkesvägledning för högst ett år i sänder.</a:t>
            </a:r>
          </a:p>
          <a:p>
            <a:endParaRPr lang="sv-SE" sz="1600" dirty="0"/>
          </a:p>
          <a:p>
            <a:r>
              <a:rPr lang="sv-SE" sz="1600" dirty="0"/>
              <a:t>Skollagen kap 2. §29-30</a:t>
            </a:r>
          </a:p>
        </p:txBody>
      </p:sp>
    </p:spTree>
    <p:extLst>
      <p:ext uri="{BB962C8B-B14F-4D97-AF65-F5344CB8AC3E}">
        <p14:creationId xmlns:p14="http://schemas.microsoft.com/office/powerpoint/2010/main" val="5899415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E7A6156E-F5AE-2945-98E1-A22A0FEC5E88}"/>
              </a:ext>
            </a:extLst>
          </p:cNvPr>
          <p:cNvSpPr txBox="1"/>
          <p:nvPr/>
        </p:nvSpPr>
        <p:spPr>
          <a:xfrm>
            <a:off x="2341418" y="11222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Platshållare för sidfot 4">
            <a:extLst>
              <a:ext uri="{FF2B5EF4-FFF2-40B4-BE49-F238E27FC236}">
                <a16:creationId xmlns:a16="http://schemas.microsoft.com/office/drawing/2014/main" id="{67B3E7D7-7369-4945-812F-8B775F280655}"/>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Styrelseutbildning ISR 2020</a:t>
            </a:r>
          </a:p>
        </p:txBody>
      </p:sp>
      <p:sp>
        <p:nvSpPr>
          <p:cNvPr id="6" name="Platshållare för bildnummer 5">
            <a:extLst>
              <a:ext uri="{FF2B5EF4-FFF2-40B4-BE49-F238E27FC236}">
                <a16:creationId xmlns:a16="http://schemas.microsoft.com/office/drawing/2014/main" id="{30E293EA-9430-354E-82E2-8CA1FEB91CD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99EF732-A623-C64E-8962-5576D96ADA53}" type="slidenum">
              <a:rPr kumimoji="0" lang="sv-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39</a:t>
            </a:fld>
            <a:endParaRPr kumimoji="0" lang="sv-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Bildobjekt 7">
            <a:extLst>
              <a:ext uri="{FF2B5EF4-FFF2-40B4-BE49-F238E27FC236}">
                <a16:creationId xmlns:a16="http://schemas.microsoft.com/office/drawing/2014/main" id="{20E5E919-80A4-3A46-9714-ABFB8033CC1A}"/>
              </a:ext>
            </a:extLst>
          </p:cNvPr>
          <p:cNvPicPr>
            <a:picLocks noChangeAspect="1"/>
          </p:cNvPicPr>
          <p:nvPr/>
        </p:nvPicPr>
        <p:blipFill>
          <a:blip r:embed="rId2"/>
          <a:stretch>
            <a:fillRect/>
          </a:stretch>
        </p:blipFill>
        <p:spPr>
          <a:xfrm>
            <a:off x="275360" y="6429129"/>
            <a:ext cx="2057400" cy="423824"/>
          </a:xfrm>
          <a:prstGeom prst="rect">
            <a:avLst/>
          </a:prstGeom>
        </p:spPr>
      </p:pic>
      <p:sp>
        <p:nvSpPr>
          <p:cNvPr id="9" name="textruta 8">
            <a:extLst>
              <a:ext uri="{FF2B5EF4-FFF2-40B4-BE49-F238E27FC236}">
                <a16:creationId xmlns:a16="http://schemas.microsoft.com/office/drawing/2014/main" id="{A2B437B6-0049-624A-9B5C-DF293C093A9C}"/>
              </a:ext>
            </a:extLst>
          </p:cNvPr>
          <p:cNvSpPr txBox="1"/>
          <p:nvPr/>
        </p:nvSpPr>
        <p:spPr>
          <a:xfrm>
            <a:off x="2493818" y="1274618"/>
            <a:ext cx="4821382" cy="452431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Skolinspektionens </a:t>
            </a: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tillsyn</a:t>
            </a: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Samma tillsyn oavsett skolhuvudman MEN: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Etableringskontroll inför </a:t>
            </a: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nystart </a:t>
            </a: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och därefter extra tillsyn i tidigt skede av friskolan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Friskolans </a:t>
            </a: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ekonomi </a:t>
            </a: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granskas, ska vara stabil</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Åtgärdstrappa </a:t>
            </a: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om skolan inte uppfyller krav vid tillsyn:</a:t>
            </a:r>
          </a:p>
          <a:p>
            <a:pPr marL="457200" marR="0" lvl="1"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anmärkning</a:t>
            </a:r>
          </a:p>
          <a:p>
            <a:pPr marL="457200" marR="0" lvl="1"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föreläggande, ibland med vite</a:t>
            </a:r>
          </a:p>
          <a:p>
            <a:pPr marL="457200" marR="0" lvl="1"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tillfälligt verksamhetsförbud</a:t>
            </a:r>
          </a:p>
          <a:p>
            <a:pPr marL="457200" marR="0" lvl="1" indent="0" algn="l" defTabSz="4572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återkallande av godkännande</a:t>
            </a: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För fristående förskola gäller samma åtgärdstrappa, men </a:t>
            </a: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kommunen </a:t>
            </a: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har tillsynsansvaret o fattar beslut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48171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E7A6156E-F5AE-2945-98E1-A22A0FEC5E88}"/>
              </a:ext>
            </a:extLst>
          </p:cNvPr>
          <p:cNvSpPr txBox="1"/>
          <p:nvPr/>
        </p:nvSpPr>
        <p:spPr>
          <a:xfrm>
            <a:off x="2341418" y="11222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Platshållare för sidfot 4">
            <a:extLst>
              <a:ext uri="{FF2B5EF4-FFF2-40B4-BE49-F238E27FC236}">
                <a16:creationId xmlns:a16="http://schemas.microsoft.com/office/drawing/2014/main" id="{67B3E7D7-7369-4945-812F-8B775F280655}"/>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Styrelseutbildning ISR 2020</a:t>
            </a:r>
          </a:p>
        </p:txBody>
      </p:sp>
      <p:sp>
        <p:nvSpPr>
          <p:cNvPr id="6" name="Platshållare för bildnummer 5">
            <a:extLst>
              <a:ext uri="{FF2B5EF4-FFF2-40B4-BE49-F238E27FC236}">
                <a16:creationId xmlns:a16="http://schemas.microsoft.com/office/drawing/2014/main" id="{30E293EA-9430-354E-82E2-8CA1FEB91CD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99EF732-A623-C64E-8962-5576D96ADA53}" type="slidenum">
              <a:rPr kumimoji="0" lang="sv-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sv-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Bildobjekt 7">
            <a:extLst>
              <a:ext uri="{FF2B5EF4-FFF2-40B4-BE49-F238E27FC236}">
                <a16:creationId xmlns:a16="http://schemas.microsoft.com/office/drawing/2014/main" id="{20E5E919-80A4-3A46-9714-ABFB8033CC1A}"/>
              </a:ext>
            </a:extLst>
          </p:cNvPr>
          <p:cNvPicPr>
            <a:picLocks noChangeAspect="1"/>
          </p:cNvPicPr>
          <p:nvPr/>
        </p:nvPicPr>
        <p:blipFill>
          <a:blip r:embed="rId2"/>
          <a:stretch>
            <a:fillRect/>
          </a:stretch>
        </p:blipFill>
        <p:spPr>
          <a:xfrm>
            <a:off x="275360" y="6429129"/>
            <a:ext cx="2057400" cy="423824"/>
          </a:xfrm>
          <a:prstGeom prst="rect">
            <a:avLst/>
          </a:prstGeom>
        </p:spPr>
      </p:pic>
      <p:sp>
        <p:nvSpPr>
          <p:cNvPr id="9" name="textruta 8">
            <a:extLst>
              <a:ext uri="{FF2B5EF4-FFF2-40B4-BE49-F238E27FC236}">
                <a16:creationId xmlns:a16="http://schemas.microsoft.com/office/drawing/2014/main" id="{A2B437B6-0049-624A-9B5C-DF293C093A9C}"/>
              </a:ext>
            </a:extLst>
          </p:cNvPr>
          <p:cNvSpPr txBox="1"/>
          <p:nvPr/>
        </p:nvSpPr>
        <p:spPr>
          <a:xfrm>
            <a:off x="2493818" y="12746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xtruta 6">
            <a:extLst>
              <a:ext uri="{FF2B5EF4-FFF2-40B4-BE49-F238E27FC236}">
                <a16:creationId xmlns:a16="http://schemas.microsoft.com/office/drawing/2014/main" id="{51BC1BC2-2CE6-1A4F-A17D-767B0EF83F34}"/>
              </a:ext>
            </a:extLst>
          </p:cNvPr>
          <p:cNvSpPr txBox="1"/>
          <p:nvPr/>
        </p:nvSpPr>
        <p:spPr>
          <a:xfrm>
            <a:off x="1828800" y="1274618"/>
            <a:ext cx="5486400" cy="397031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Skolinspektionen gör ägar- och ledningsprövning.</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 Varför?</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Skolhuvudmän ska vara seriösa – skolan har ett stort ansvar för ungdomar, elevernas liv, deras rätt och möjlighet till utveckling.</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Oseriösa skolhuvudmän finns, tyvärr. </a:t>
            </a:r>
            <a:r>
              <a:rPr lang="sv-SE" dirty="0">
                <a:solidFill>
                  <a:prstClr val="black"/>
                </a:solidFill>
                <a:latin typeface="Calibri" panose="020F0502020204030204"/>
              </a:rPr>
              <a:t>V</a:t>
            </a: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i tror de är få inom kretsen av de idéburna skolorna. Däremot kan det finnas kunskapsbrister.</a:t>
            </a:r>
          </a:p>
          <a:p>
            <a:pPr marL="0" marR="0" lvl="0" indent="0" algn="l" defTabSz="457200" rtl="0" eaLnBrk="1" fontAlgn="auto" latinLnBrk="0" hangingPunct="1">
              <a:lnSpc>
                <a:spcPct val="100000"/>
              </a:lnSpc>
              <a:spcBef>
                <a:spcPts val="0"/>
              </a:spcBef>
              <a:spcAft>
                <a:spcPts val="0"/>
              </a:spcAft>
              <a:buClrTx/>
              <a:buSzTx/>
              <a:buFontTx/>
              <a:buNone/>
              <a:tabLst/>
              <a:defRPr/>
            </a:pPr>
            <a:endParaRPr lang="sv-SE" dirty="0">
              <a:solidFill>
                <a:prstClr val="black"/>
              </a:solidFill>
              <a:latin typeface="Calibri" panose="020F0502020204030204"/>
            </a:endParaRPr>
          </a:p>
          <a:p>
            <a:r>
              <a:rPr lang="sv-SE" dirty="0">
                <a:solidFill>
                  <a:prstClr val="black"/>
                </a:solidFill>
              </a:rPr>
              <a:t>ISR är positiv till att skolhuvudmän prövas på rimligt sätt.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23381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E7A6156E-F5AE-2945-98E1-A22A0FEC5E88}"/>
              </a:ext>
            </a:extLst>
          </p:cNvPr>
          <p:cNvSpPr txBox="1"/>
          <p:nvPr/>
        </p:nvSpPr>
        <p:spPr>
          <a:xfrm>
            <a:off x="2341418" y="11222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Platshållare för sidfot 4">
            <a:extLst>
              <a:ext uri="{FF2B5EF4-FFF2-40B4-BE49-F238E27FC236}">
                <a16:creationId xmlns:a16="http://schemas.microsoft.com/office/drawing/2014/main" id="{67B3E7D7-7369-4945-812F-8B775F280655}"/>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Styrelseutbildning ISR 2020</a:t>
            </a:r>
          </a:p>
        </p:txBody>
      </p:sp>
      <p:sp>
        <p:nvSpPr>
          <p:cNvPr id="6" name="Platshållare för bildnummer 5">
            <a:extLst>
              <a:ext uri="{FF2B5EF4-FFF2-40B4-BE49-F238E27FC236}">
                <a16:creationId xmlns:a16="http://schemas.microsoft.com/office/drawing/2014/main" id="{30E293EA-9430-354E-82E2-8CA1FEB91CD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99EF732-A623-C64E-8962-5576D96ADA53}" type="slidenum">
              <a:rPr kumimoji="0" lang="sv-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40</a:t>
            </a:fld>
            <a:endParaRPr kumimoji="0" lang="sv-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Bildobjekt 7">
            <a:extLst>
              <a:ext uri="{FF2B5EF4-FFF2-40B4-BE49-F238E27FC236}">
                <a16:creationId xmlns:a16="http://schemas.microsoft.com/office/drawing/2014/main" id="{20E5E919-80A4-3A46-9714-ABFB8033CC1A}"/>
              </a:ext>
            </a:extLst>
          </p:cNvPr>
          <p:cNvPicPr>
            <a:picLocks noChangeAspect="1"/>
          </p:cNvPicPr>
          <p:nvPr/>
        </p:nvPicPr>
        <p:blipFill>
          <a:blip r:embed="rId2"/>
          <a:stretch>
            <a:fillRect/>
          </a:stretch>
        </p:blipFill>
        <p:spPr>
          <a:xfrm>
            <a:off x="275360" y="6429129"/>
            <a:ext cx="2057400" cy="423824"/>
          </a:xfrm>
          <a:prstGeom prst="rect">
            <a:avLst/>
          </a:prstGeom>
        </p:spPr>
      </p:pic>
      <p:sp>
        <p:nvSpPr>
          <p:cNvPr id="9" name="textruta 8">
            <a:extLst>
              <a:ext uri="{FF2B5EF4-FFF2-40B4-BE49-F238E27FC236}">
                <a16:creationId xmlns:a16="http://schemas.microsoft.com/office/drawing/2014/main" id="{A2B437B6-0049-624A-9B5C-DF293C093A9C}"/>
              </a:ext>
            </a:extLst>
          </p:cNvPr>
          <p:cNvSpPr txBox="1"/>
          <p:nvPr/>
        </p:nvSpPr>
        <p:spPr>
          <a:xfrm>
            <a:off x="2493818" y="1274618"/>
            <a:ext cx="4821382" cy="507831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Skolinspektionens granskningsområden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Skolinspektionen genomför olika granskningar. Följande områden är centrala vid granskning:</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Undervisning och lärande</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Trygghet, </a:t>
            </a:r>
            <a:r>
              <a:rPr kumimoji="0" lang="sv-SE" sz="1800" b="0" i="0" u="none" strike="noStrike" kern="1200" cap="none" spc="0" normalizeH="0" baseline="0" noProof="0" dirty="0" err="1">
                <a:ln>
                  <a:noFill/>
                </a:ln>
                <a:solidFill>
                  <a:prstClr val="black"/>
                </a:solidFill>
                <a:effectLst/>
                <a:uLnTx/>
                <a:uFillTx/>
                <a:latin typeface="Calibri" panose="020F0502020204030204"/>
                <a:ea typeface="+mn-ea"/>
                <a:cs typeface="+mn-cs"/>
              </a:rPr>
              <a:t>studiero</a:t>
            </a: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 och åtgärder mot kränkande behandling</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Styrning och utveckling av verksamheten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Förutsättningar för utbildningen vid skolenheterna</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U</a:t>
            </a:r>
            <a:r>
              <a:rPr kumimoji="0" lang="sv-SE" sz="1800" b="0" i="0" u="none" strike="noStrike" kern="1200" cap="none" spc="0" normalizeH="0" baseline="0" noProof="0" dirty="0" err="1">
                <a:ln>
                  <a:noFill/>
                </a:ln>
                <a:solidFill>
                  <a:prstClr val="black"/>
                </a:solidFill>
                <a:effectLst/>
                <a:uLnTx/>
                <a:uFillTx/>
                <a:latin typeface="Calibri" panose="020F0502020204030204"/>
                <a:ea typeface="+mn-ea"/>
                <a:cs typeface="+mn-cs"/>
              </a:rPr>
              <a:t>tveckling</a:t>
            </a: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 av utbildningen vid skolenheterna</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066830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E7A6156E-F5AE-2945-98E1-A22A0FEC5E88}"/>
              </a:ext>
            </a:extLst>
          </p:cNvPr>
          <p:cNvSpPr txBox="1"/>
          <p:nvPr/>
        </p:nvSpPr>
        <p:spPr>
          <a:xfrm>
            <a:off x="2341418" y="11222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Platshållare för sidfot 4">
            <a:extLst>
              <a:ext uri="{FF2B5EF4-FFF2-40B4-BE49-F238E27FC236}">
                <a16:creationId xmlns:a16="http://schemas.microsoft.com/office/drawing/2014/main" id="{67B3E7D7-7369-4945-812F-8B775F280655}"/>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Styrelseutbildning ISR 2020</a:t>
            </a:r>
          </a:p>
        </p:txBody>
      </p:sp>
      <p:sp>
        <p:nvSpPr>
          <p:cNvPr id="6" name="Platshållare för bildnummer 5">
            <a:extLst>
              <a:ext uri="{FF2B5EF4-FFF2-40B4-BE49-F238E27FC236}">
                <a16:creationId xmlns:a16="http://schemas.microsoft.com/office/drawing/2014/main" id="{30E293EA-9430-354E-82E2-8CA1FEB91CD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99EF732-A623-C64E-8962-5576D96ADA53}" type="slidenum">
              <a:rPr kumimoji="0" lang="sv-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41</a:t>
            </a:fld>
            <a:endParaRPr kumimoji="0" lang="sv-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Bildobjekt 7">
            <a:extLst>
              <a:ext uri="{FF2B5EF4-FFF2-40B4-BE49-F238E27FC236}">
                <a16:creationId xmlns:a16="http://schemas.microsoft.com/office/drawing/2014/main" id="{20E5E919-80A4-3A46-9714-ABFB8033CC1A}"/>
              </a:ext>
            </a:extLst>
          </p:cNvPr>
          <p:cNvPicPr>
            <a:picLocks noChangeAspect="1"/>
          </p:cNvPicPr>
          <p:nvPr/>
        </p:nvPicPr>
        <p:blipFill>
          <a:blip r:embed="rId2"/>
          <a:stretch>
            <a:fillRect/>
          </a:stretch>
        </p:blipFill>
        <p:spPr>
          <a:xfrm>
            <a:off x="275360" y="6429129"/>
            <a:ext cx="2057400" cy="423824"/>
          </a:xfrm>
          <a:prstGeom prst="rect">
            <a:avLst/>
          </a:prstGeom>
        </p:spPr>
      </p:pic>
      <p:sp>
        <p:nvSpPr>
          <p:cNvPr id="9" name="textruta 8">
            <a:extLst>
              <a:ext uri="{FF2B5EF4-FFF2-40B4-BE49-F238E27FC236}">
                <a16:creationId xmlns:a16="http://schemas.microsoft.com/office/drawing/2014/main" id="{A2B437B6-0049-624A-9B5C-DF293C093A9C}"/>
              </a:ext>
            </a:extLst>
          </p:cNvPr>
          <p:cNvSpPr txBox="1"/>
          <p:nvPr/>
        </p:nvSpPr>
        <p:spPr>
          <a:xfrm>
            <a:off x="2493818" y="12746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xtruta 6">
            <a:extLst>
              <a:ext uri="{FF2B5EF4-FFF2-40B4-BE49-F238E27FC236}">
                <a16:creationId xmlns:a16="http://schemas.microsoft.com/office/drawing/2014/main" id="{F441BDC5-1BC9-0241-93BC-3F321CE7D5BF}"/>
              </a:ext>
            </a:extLst>
          </p:cNvPr>
          <p:cNvSpPr txBox="1"/>
          <p:nvPr/>
        </p:nvSpPr>
        <p:spPr>
          <a:xfrm>
            <a:off x="2105025" y="1274618"/>
            <a:ext cx="5210175" cy="449353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Kommunens </a:t>
            </a: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insyn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Den kommun där skolan är belägen har rätt till insyn i verksamheten (anges sist i skollagens resp. skolformskapitel)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Syfte: ”Kommunen ska kunna fullgöra sina skyldigheter enligt skollagen och tillgodoseallmänhetens behov av insyn”, t.ex. skolpliktsbevakning, aktivitetsansvaret, planering av skolväsendet i kommunen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Insyn är INTE detsamma som tillsyn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Möjlighet att besöka verksamheten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Möjlighet att ta del av vissa dokument, framförallt de som redan är offentliga, t.ex. det systematiska kvalitetsarbetet, årsredovisning, övergripande kunskapsresultat.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04961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E7A6156E-F5AE-2945-98E1-A22A0FEC5E88}"/>
              </a:ext>
            </a:extLst>
          </p:cNvPr>
          <p:cNvSpPr txBox="1"/>
          <p:nvPr/>
        </p:nvSpPr>
        <p:spPr>
          <a:xfrm>
            <a:off x="2341418" y="11222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Platshållare för sidfot 4">
            <a:extLst>
              <a:ext uri="{FF2B5EF4-FFF2-40B4-BE49-F238E27FC236}">
                <a16:creationId xmlns:a16="http://schemas.microsoft.com/office/drawing/2014/main" id="{67B3E7D7-7369-4945-812F-8B775F280655}"/>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Styrelseutbildning ISR 2020</a:t>
            </a:r>
          </a:p>
        </p:txBody>
      </p:sp>
      <p:sp>
        <p:nvSpPr>
          <p:cNvPr id="6" name="Platshållare för bildnummer 5">
            <a:extLst>
              <a:ext uri="{FF2B5EF4-FFF2-40B4-BE49-F238E27FC236}">
                <a16:creationId xmlns:a16="http://schemas.microsoft.com/office/drawing/2014/main" id="{30E293EA-9430-354E-82E2-8CA1FEB91CD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99EF732-A623-C64E-8962-5576D96ADA53}" type="slidenum">
              <a:rPr kumimoji="0" lang="sv-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42</a:t>
            </a:fld>
            <a:endParaRPr kumimoji="0" lang="sv-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Bildobjekt 7">
            <a:extLst>
              <a:ext uri="{FF2B5EF4-FFF2-40B4-BE49-F238E27FC236}">
                <a16:creationId xmlns:a16="http://schemas.microsoft.com/office/drawing/2014/main" id="{20E5E919-80A4-3A46-9714-ABFB8033CC1A}"/>
              </a:ext>
            </a:extLst>
          </p:cNvPr>
          <p:cNvPicPr>
            <a:picLocks noChangeAspect="1"/>
          </p:cNvPicPr>
          <p:nvPr/>
        </p:nvPicPr>
        <p:blipFill>
          <a:blip r:embed="rId2"/>
          <a:stretch>
            <a:fillRect/>
          </a:stretch>
        </p:blipFill>
        <p:spPr>
          <a:xfrm>
            <a:off x="275360" y="6429129"/>
            <a:ext cx="2057400" cy="423824"/>
          </a:xfrm>
          <a:prstGeom prst="rect">
            <a:avLst/>
          </a:prstGeom>
        </p:spPr>
      </p:pic>
      <p:sp>
        <p:nvSpPr>
          <p:cNvPr id="9" name="textruta 8">
            <a:extLst>
              <a:ext uri="{FF2B5EF4-FFF2-40B4-BE49-F238E27FC236}">
                <a16:creationId xmlns:a16="http://schemas.microsoft.com/office/drawing/2014/main" id="{A2B437B6-0049-624A-9B5C-DF293C093A9C}"/>
              </a:ext>
            </a:extLst>
          </p:cNvPr>
          <p:cNvSpPr txBox="1"/>
          <p:nvPr/>
        </p:nvSpPr>
        <p:spPr>
          <a:xfrm>
            <a:off x="1847850" y="1274618"/>
            <a:ext cx="6057900" cy="384720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Kommunens tillståndsgivning och tillsyn av förskola</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Det är kommunen som ger tillstånd att starta förskola inom kommunens geografiska område. Det är även kommunen som har ansvar för tillsynen av förskola och pedagogisk omsorg.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Kommunen får ta ut självkostnadsavgift för tillsyn.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Förskolan ska vara öppen för alla barn att söka. Vid fler sökande än platser får syskonförtur eller kö användas för urval. Många förskolor ansluter till kommunens placering av barn, men kommunen kan bara placera barn vars föräldrar sökt förskolan.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Undantag från öppenhetskravet kan ges till föräldrakooperativ där det kan finnas krav på medlemskap i kooperativet för att få ha sitt barn i förskolan. Undantaget beviljas av kommunen.</a:t>
            </a:r>
          </a:p>
        </p:txBody>
      </p:sp>
    </p:spTree>
    <p:extLst>
      <p:ext uri="{BB962C8B-B14F-4D97-AF65-F5344CB8AC3E}">
        <p14:creationId xmlns:p14="http://schemas.microsoft.com/office/powerpoint/2010/main" val="13795139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E7A6156E-F5AE-2945-98E1-A22A0FEC5E88}"/>
              </a:ext>
            </a:extLst>
          </p:cNvPr>
          <p:cNvSpPr txBox="1"/>
          <p:nvPr/>
        </p:nvSpPr>
        <p:spPr>
          <a:xfrm>
            <a:off x="2341418" y="11222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Platshållare för sidfot 4">
            <a:extLst>
              <a:ext uri="{FF2B5EF4-FFF2-40B4-BE49-F238E27FC236}">
                <a16:creationId xmlns:a16="http://schemas.microsoft.com/office/drawing/2014/main" id="{67B3E7D7-7369-4945-812F-8B775F280655}"/>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Styrelseutbildning ISR 2020</a:t>
            </a:r>
          </a:p>
        </p:txBody>
      </p:sp>
      <p:sp>
        <p:nvSpPr>
          <p:cNvPr id="6" name="Platshållare för bildnummer 5">
            <a:extLst>
              <a:ext uri="{FF2B5EF4-FFF2-40B4-BE49-F238E27FC236}">
                <a16:creationId xmlns:a16="http://schemas.microsoft.com/office/drawing/2014/main" id="{30E293EA-9430-354E-82E2-8CA1FEB91CD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99EF732-A623-C64E-8962-5576D96ADA53}" type="slidenum">
              <a:rPr kumimoji="0" lang="sv-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43</a:t>
            </a:fld>
            <a:endParaRPr kumimoji="0" lang="sv-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Bildobjekt 7">
            <a:extLst>
              <a:ext uri="{FF2B5EF4-FFF2-40B4-BE49-F238E27FC236}">
                <a16:creationId xmlns:a16="http://schemas.microsoft.com/office/drawing/2014/main" id="{20E5E919-80A4-3A46-9714-ABFB8033CC1A}"/>
              </a:ext>
            </a:extLst>
          </p:cNvPr>
          <p:cNvPicPr>
            <a:picLocks noChangeAspect="1"/>
          </p:cNvPicPr>
          <p:nvPr/>
        </p:nvPicPr>
        <p:blipFill>
          <a:blip r:embed="rId2"/>
          <a:stretch>
            <a:fillRect/>
          </a:stretch>
        </p:blipFill>
        <p:spPr>
          <a:xfrm>
            <a:off x="275360" y="6429129"/>
            <a:ext cx="2057400" cy="423824"/>
          </a:xfrm>
          <a:prstGeom prst="rect">
            <a:avLst/>
          </a:prstGeom>
        </p:spPr>
      </p:pic>
      <p:sp>
        <p:nvSpPr>
          <p:cNvPr id="9" name="textruta 8">
            <a:extLst>
              <a:ext uri="{FF2B5EF4-FFF2-40B4-BE49-F238E27FC236}">
                <a16:creationId xmlns:a16="http://schemas.microsoft.com/office/drawing/2014/main" id="{A2B437B6-0049-624A-9B5C-DF293C093A9C}"/>
              </a:ext>
            </a:extLst>
          </p:cNvPr>
          <p:cNvSpPr txBox="1"/>
          <p:nvPr/>
        </p:nvSpPr>
        <p:spPr>
          <a:xfrm>
            <a:off x="2493818" y="12746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Rektangel 1">
            <a:extLst>
              <a:ext uri="{FF2B5EF4-FFF2-40B4-BE49-F238E27FC236}">
                <a16:creationId xmlns:a16="http://schemas.microsoft.com/office/drawing/2014/main" id="{74B7C369-36B0-4E41-BEC3-0EFAAEAD1CAA}"/>
              </a:ext>
            </a:extLst>
          </p:cNvPr>
          <p:cNvSpPr/>
          <p:nvPr/>
        </p:nvSpPr>
        <p:spPr>
          <a:xfrm>
            <a:off x="2189018" y="1305342"/>
            <a:ext cx="4821382" cy="4339650"/>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Dokumentkrav</a:t>
            </a: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Offentlighetsprincipen, dvs.  Arkivlag och dokumenthanteringsplaner gäller för myndigheter men </a:t>
            </a: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inte</a:t>
            </a: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 för friskolor</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Särskilda bestämmelser om betygshandlingar och betygskataloger enligt Skolverkets författningssamling SKOLFS</a:t>
            </a:r>
            <a:b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br>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Slutbetyg från grundskola och betygsdokument från fullföljd gymnasieutbildning ska skickas till kommunen där skolan är belägen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Bevara elevlösningar på nationella prov (3 år) – SKOLFS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Skolhälsojournaler lyder under Patientdatalagen – sparas 10 år </a:t>
            </a:r>
          </a:p>
        </p:txBody>
      </p:sp>
    </p:spTree>
    <p:extLst>
      <p:ext uri="{BB962C8B-B14F-4D97-AF65-F5344CB8AC3E}">
        <p14:creationId xmlns:p14="http://schemas.microsoft.com/office/powerpoint/2010/main" val="5269476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E7A6156E-F5AE-2945-98E1-A22A0FEC5E88}"/>
              </a:ext>
            </a:extLst>
          </p:cNvPr>
          <p:cNvSpPr txBox="1"/>
          <p:nvPr/>
        </p:nvSpPr>
        <p:spPr>
          <a:xfrm>
            <a:off x="2341418" y="11222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Platshållare för sidfot 4">
            <a:extLst>
              <a:ext uri="{FF2B5EF4-FFF2-40B4-BE49-F238E27FC236}">
                <a16:creationId xmlns:a16="http://schemas.microsoft.com/office/drawing/2014/main" id="{67B3E7D7-7369-4945-812F-8B775F280655}"/>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Styrelseutbildning ISR 2020</a:t>
            </a:r>
          </a:p>
        </p:txBody>
      </p:sp>
      <p:sp>
        <p:nvSpPr>
          <p:cNvPr id="6" name="Platshållare för bildnummer 5">
            <a:extLst>
              <a:ext uri="{FF2B5EF4-FFF2-40B4-BE49-F238E27FC236}">
                <a16:creationId xmlns:a16="http://schemas.microsoft.com/office/drawing/2014/main" id="{30E293EA-9430-354E-82E2-8CA1FEB91CD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99EF732-A623-C64E-8962-5576D96ADA53}" type="slidenum">
              <a:rPr kumimoji="0" lang="sv-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44</a:t>
            </a:fld>
            <a:endParaRPr kumimoji="0" lang="sv-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Bildobjekt 7">
            <a:extLst>
              <a:ext uri="{FF2B5EF4-FFF2-40B4-BE49-F238E27FC236}">
                <a16:creationId xmlns:a16="http://schemas.microsoft.com/office/drawing/2014/main" id="{20E5E919-80A4-3A46-9714-ABFB8033CC1A}"/>
              </a:ext>
            </a:extLst>
          </p:cNvPr>
          <p:cNvPicPr>
            <a:picLocks noChangeAspect="1"/>
          </p:cNvPicPr>
          <p:nvPr/>
        </p:nvPicPr>
        <p:blipFill>
          <a:blip r:embed="rId2"/>
          <a:stretch>
            <a:fillRect/>
          </a:stretch>
        </p:blipFill>
        <p:spPr>
          <a:xfrm>
            <a:off x="275360" y="6429129"/>
            <a:ext cx="2057400" cy="423824"/>
          </a:xfrm>
          <a:prstGeom prst="rect">
            <a:avLst/>
          </a:prstGeom>
        </p:spPr>
      </p:pic>
      <p:sp>
        <p:nvSpPr>
          <p:cNvPr id="9" name="textruta 8">
            <a:extLst>
              <a:ext uri="{FF2B5EF4-FFF2-40B4-BE49-F238E27FC236}">
                <a16:creationId xmlns:a16="http://schemas.microsoft.com/office/drawing/2014/main" id="{A2B437B6-0049-624A-9B5C-DF293C093A9C}"/>
              </a:ext>
            </a:extLst>
          </p:cNvPr>
          <p:cNvSpPr txBox="1"/>
          <p:nvPr/>
        </p:nvSpPr>
        <p:spPr>
          <a:xfrm>
            <a:off x="1457326" y="979343"/>
            <a:ext cx="6302374" cy="504753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Ekonomi  </a:t>
            </a: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En kommun som lämnar bidrag för en elev i en fristående skola /förskola ska till den enskilda huvudmannen kunna redovisa hur bidraget har beräknats.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Av redovisningen ska framgå beloppen för lokalkostnader, administration och mervärdesskatt.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Bidraget ska baseras på kommunens genomsnittliga kostnader enligt principen om lika villkor. Bidraget ska grunda sig på hemkommunens budget för det kommande budgetåret och beslutas före kalenderårets början.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Bidraget består av </a:t>
            </a:r>
            <a:r>
              <a:rPr kumimoji="0" lang="sv-SE" sz="1600" b="0" i="0" u="none" strike="noStrike" kern="1200" cap="none" spc="0" normalizeH="0" baseline="0" noProof="0" dirty="0" err="1">
                <a:ln>
                  <a:noFill/>
                </a:ln>
                <a:solidFill>
                  <a:prstClr val="black"/>
                </a:solidFill>
                <a:effectLst/>
                <a:uLnTx/>
                <a:uFillTx/>
                <a:latin typeface="Calibri" panose="020F0502020204030204"/>
                <a:ea typeface="+mn-ea"/>
                <a:cs typeface="+mn-cs"/>
              </a:rPr>
              <a:t>av</a:t>
            </a: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sv-SE" sz="1600" b="0" i="0" u="none" strike="noStrike" kern="1200" cap="none" spc="0" normalizeH="0" baseline="0" noProof="0" dirty="0" err="1">
                <a:ln>
                  <a:noFill/>
                </a:ln>
                <a:solidFill>
                  <a:prstClr val="black"/>
                </a:solidFill>
                <a:effectLst/>
                <a:uLnTx/>
                <a:uFillTx/>
                <a:latin typeface="Calibri" panose="020F0502020204030204"/>
                <a:ea typeface="+mn-ea"/>
                <a:cs typeface="+mn-cs"/>
              </a:rPr>
              <a:t>grundpeng</a:t>
            </a: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 lokalpeng, administration 3% , moms 6% av totalbeloppet, ev. socioekonomiskt tillägg (till skolenheten) och ev. tilläggsbelopp (till enskild elev)</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Skolförordningen kap 14 behandlar bidrag till enskilda huvudmän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hlinkClick r:id="rId3"/>
              </a:rPr>
              <a:t>https://www.riksdagen.se/sv/dokument-lagar/dokument/svensk-forfattningssamling/skolforordning-2011185_sfs-2011-185</a:t>
            </a: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42948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E7A6156E-F5AE-2945-98E1-A22A0FEC5E88}"/>
              </a:ext>
            </a:extLst>
          </p:cNvPr>
          <p:cNvSpPr txBox="1"/>
          <p:nvPr/>
        </p:nvSpPr>
        <p:spPr>
          <a:xfrm>
            <a:off x="2341418" y="1122218"/>
            <a:ext cx="4821382" cy="507831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Lokalkostnader</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Ersättning för lokalkostnader ska motsvara hemkommunens genomsnittliga lokalkostnad per barn eller elev i motsvarande verksamhet.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Om det finns särskilda skäl, ska ersättningen för lokalkostnader i stället högst motsvara den enskilde huvudmannens faktiska kostnader om dessa är skäliga.</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Vid prövningen av om det finns särskilda skäl ska hänsyn tas till om skillnaden mellan hemkommunens genomsnittliga lokalkostnader och den enskilde huvudmannens faktiska kostnader är betydande på grund av kommunens investering i nya lokaler, renovering av befintliga lokaler eller någon annan omständighet.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Vid prövningen får hänsyn även tas till intresset av att utbildning med en enskild huvudman kan etableras. Förordning (2018:3).</a:t>
            </a:r>
          </a:p>
        </p:txBody>
      </p:sp>
      <p:sp>
        <p:nvSpPr>
          <p:cNvPr id="5" name="Platshållare för sidfot 4">
            <a:extLst>
              <a:ext uri="{FF2B5EF4-FFF2-40B4-BE49-F238E27FC236}">
                <a16:creationId xmlns:a16="http://schemas.microsoft.com/office/drawing/2014/main" id="{67B3E7D7-7369-4945-812F-8B775F280655}"/>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Styrelseutbildning ISR 2020</a:t>
            </a:r>
          </a:p>
        </p:txBody>
      </p:sp>
      <p:sp>
        <p:nvSpPr>
          <p:cNvPr id="6" name="Platshållare för bildnummer 5">
            <a:extLst>
              <a:ext uri="{FF2B5EF4-FFF2-40B4-BE49-F238E27FC236}">
                <a16:creationId xmlns:a16="http://schemas.microsoft.com/office/drawing/2014/main" id="{30E293EA-9430-354E-82E2-8CA1FEB91CD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99EF732-A623-C64E-8962-5576D96ADA53}" type="slidenum">
              <a:rPr kumimoji="0" lang="sv-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45</a:t>
            </a:fld>
            <a:endParaRPr kumimoji="0" lang="sv-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Bildobjekt 7">
            <a:extLst>
              <a:ext uri="{FF2B5EF4-FFF2-40B4-BE49-F238E27FC236}">
                <a16:creationId xmlns:a16="http://schemas.microsoft.com/office/drawing/2014/main" id="{20E5E919-80A4-3A46-9714-ABFB8033CC1A}"/>
              </a:ext>
            </a:extLst>
          </p:cNvPr>
          <p:cNvPicPr>
            <a:picLocks noChangeAspect="1"/>
          </p:cNvPicPr>
          <p:nvPr/>
        </p:nvPicPr>
        <p:blipFill>
          <a:blip r:embed="rId2"/>
          <a:stretch>
            <a:fillRect/>
          </a:stretch>
        </p:blipFill>
        <p:spPr>
          <a:xfrm>
            <a:off x="275360" y="6429129"/>
            <a:ext cx="2057400" cy="423824"/>
          </a:xfrm>
          <a:prstGeom prst="rect">
            <a:avLst/>
          </a:prstGeom>
        </p:spPr>
      </p:pic>
    </p:spTree>
    <p:extLst>
      <p:ext uri="{BB962C8B-B14F-4D97-AF65-F5344CB8AC3E}">
        <p14:creationId xmlns:p14="http://schemas.microsoft.com/office/powerpoint/2010/main" val="6750145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E7A6156E-F5AE-2945-98E1-A22A0FEC5E88}"/>
              </a:ext>
            </a:extLst>
          </p:cNvPr>
          <p:cNvSpPr txBox="1"/>
          <p:nvPr/>
        </p:nvSpPr>
        <p:spPr>
          <a:xfrm>
            <a:off x="2341418" y="11222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Platshållare för sidfot 4">
            <a:extLst>
              <a:ext uri="{FF2B5EF4-FFF2-40B4-BE49-F238E27FC236}">
                <a16:creationId xmlns:a16="http://schemas.microsoft.com/office/drawing/2014/main" id="{67B3E7D7-7369-4945-812F-8B775F280655}"/>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Styrelseutbildning ISR 2020</a:t>
            </a:r>
          </a:p>
        </p:txBody>
      </p:sp>
      <p:sp>
        <p:nvSpPr>
          <p:cNvPr id="6" name="Platshållare för bildnummer 5">
            <a:extLst>
              <a:ext uri="{FF2B5EF4-FFF2-40B4-BE49-F238E27FC236}">
                <a16:creationId xmlns:a16="http://schemas.microsoft.com/office/drawing/2014/main" id="{30E293EA-9430-354E-82E2-8CA1FEB91CD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99EF732-A623-C64E-8962-5576D96ADA53}" type="slidenum">
              <a:rPr kumimoji="0" lang="sv-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46</a:t>
            </a:fld>
            <a:endParaRPr kumimoji="0" lang="sv-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Bildobjekt 7">
            <a:extLst>
              <a:ext uri="{FF2B5EF4-FFF2-40B4-BE49-F238E27FC236}">
                <a16:creationId xmlns:a16="http://schemas.microsoft.com/office/drawing/2014/main" id="{20E5E919-80A4-3A46-9714-ABFB8033CC1A}"/>
              </a:ext>
            </a:extLst>
          </p:cNvPr>
          <p:cNvPicPr>
            <a:picLocks noChangeAspect="1"/>
          </p:cNvPicPr>
          <p:nvPr/>
        </p:nvPicPr>
        <p:blipFill>
          <a:blip r:embed="rId2"/>
          <a:stretch>
            <a:fillRect/>
          </a:stretch>
        </p:blipFill>
        <p:spPr>
          <a:xfrm>
            <a:off x="275360" y="6429129"/>
            <a:ext cx="2057400" cy="423824"/>
          </a:xfrm>
          <a:prstGeom prst="rect">
            <a:avLst/>
          </a:prstGeom>
        </p:spPr>
      </p:pic>
      <p:sp>
        <p:nvSpPr>
          <p:cNvPr id="9" name="textruta 8">
            <a:extLst>
              <a:ext uri="{FF2B5EF4-FFF2-40B4-BE49-F238E27FC236}">
                <a16:creationId xmlns:a16="http://schemas.microsoft.com/office/drawing/2014/main" id="{A2B437B6-0049-624A-9B5C-DF293C093A9C}"/>
              </a:ext>
            </a:extLst>
          </p:cNvPr>
          <p:cNvSpPr txBox="1"/>
          <p:nvPr/>
        </p:nvSpPr>
        <p:spPr>
          <a:xfrm>
            <a:off x="1619250" y="1274618"/>
            <a:ext cx="5695950" cy="33547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Tilläggsbelopp</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Med tilläggsbelopp enligt skollagen avses ersättning för assistenthjälp, anpassning av lokaler eller andra extraordinära stödåtgärder, däribland sådana som riktas till barn och elever med stora inlärningssvårigheter.</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Tilläggsbelopp är ofta ett problematiskt område där tillämpningarna ser olika ut i olika kommuner.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ISR önskar en förändring och förtydligande av hanteringen av detta bidrag.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Ev. bör man överväga att förändra villkor för vem som hanterar detta bidrag.</a:t>
            </a: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403962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E7A6156E-F5AE-2945-98E1-A22A0FEC5E88}"/>
              </a:ext>
            </a:extLst>
          </p:cNvPr>
          <p:cNvSpPr txBox="1"/>
          <p:nvPr/>
        </p:nvSpPr>
        <p:spPr>
          <a:xfrm>
            <a:off x="2341418" y="11222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Platshållare för sidfot 4">
            <a:extLst>
              <a:ext uri="{FF2B5EF4-FFF2-40B4-BE49-F238E27FC236}">
                <a16:creationId xmlns:a16="http://schemas.microsoft.com/office/drawing/2014/main" id="{67B3E7D7-7369-4945-812F-8B775F280655}"/>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Styrelseutbildning ISR 2020</a:t>
            </a:r>
          </a:p>
        </p:txBody>
      </p:sp>
      <p:sp>
        <p:nvSpPr>
          <p:cNvPr id="6" name="Platshållare för bildnummer 5">
            <a:extLst>
              <a:ext uri="{FF2B5EF4-FFF2-40B4-BE49-F238E27FC236}">
                <a16:creationId xmlns:a16="http://schemas.microsoft.com/office/drawing/2014/main" id="{30E293EA-9430-354E-82E2-8CA1FEB91CD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99EF732-A623-C64E-8962-5576D96ADA53}" type="slidenum">
              <a:rPr kumimoji="0" lang="sv-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47</a:t>
            </a:fld>
            <a:endParaRPr kumimoji="0" lang="sv-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Bildobjekt 7">
            <a:extLst>
              <a:ext uri="{FF2B5EF4-FFF2-40B4-BE49-F238E27FC236}">
                <a16:creationId xmlns:a16="http://schemas.microsoft.com/office/drawing/2014/main" id="{20E5E919-80A4-3A46-9714-ABFB8033CC1A}"/>
              </a:ext>
            </a:extLst>
          </p:cNvPr>
          <p:cNvPicPr>
            <a:picLocks noChangeAspect="1"/>
          </p:cNvPicPr>
          <p:nvPr/>
        </p:nvPicPr>
        <p:blipFill>
          <a:blip r:embed="rId2"/>
          <a:stretch>
            <a:fillRect/>
          </a:stretch>
        </p:blipFill>
        <p:spPr>
          <a:xfrm>
            <a:off x="275360" y="6429129"/>
            <a:ext cx="2057400" cy="423824"/>
          </a:xfrm>
          <a:prstGeom prst="rect">
            <a:avLst/>
          </a:prstGeom>
        </p:spPr>
      </p:pic>
      <p:sp>
        <p:nvSpPr>
          <p:cNvPr id="9" name="textruta 8">
            <a:extLst>
              <a:ext uri="{FF2B5EF4-FFF2-40B4-BE49-F238E27FC236}">
                <a16:creationId xmlns:a16="http://schemas.microsoft.com/office/drawing/2014/main" id="{A2B437B6-0049-624A-9B5C-DF293C093A9C}"/>
              </a:ext>
            </a:extLst>
          </p:cNvPr>
          <p:cNvSpPr txBox="1"/>
          <p:nvPr/>
        </p:nvSpPr>
        <p:spPr>
          <a:xfrm>
            <a:off x="1619250" y="1274618"/>
            <a:ext cx="5695950" cy="3847207"/>
          </a:xfrm>
          <a:prstGeom prst="rect">
            <a:avLst/>
          </a:prstGeom>
          <a:noFill/>
        </p:spPr>
        <p:txBody>
          <a:bodyPr wrap="square" rtlCol="0">
            <a:spAutoFit/>
          </a:bodyPr>
          <a:lstStyle/>
          <a:p>
            <a:r>
              <a:rPr lang="sv-SE" b="1" dirty="0"/>
              <a:t>Överklagan</a:t>
            </a:r>
          </a:p>
          <a:p>
            <a:endParaRPr lang="sv-SE" dirty="0"/>
          </a:p>
          <a:p>
            <a:r>
              <a:rPr lang="sv-SE" sz="1600" dirty="0"/>
              <a:t>Skolan, dvs </a:t>
            </a:r>
            <a:r>
              <a:rPr lang="sv-SE" sz="1600" i="1" dirty="0"/>
              <a:t>huvudmannen, </a:t>
            </a:r>
            <a:r>
              <a:rPr lang="sv-SE" sz="1600" dirty="0"/>
              <a:t>kan överklaga ett kommunalt </a:t>
            </a:r>
            <a:r>
              <a:rPr lang="sv-SE" sz="1600" dirty="0" err="1"/>
              <a:t>pengbeslut</a:t>
            </a:r>
            <a:r>
              <a:rPr lang="sv-SE" sz="1600" dirty="0"/>
              <a:t> till förvaltningsrätten</a:t>
            </a:r>
          </a:p>
          <a:p>
            <a:r>
              <a:rPr lang="sv-SE" sz="1600" dirty="0"/>
              <a:t>Gäller både grundbelopp och tilläggsbelopp</a:t>
            </a:r>
          </a:p>
          <a:p>
            <a:r>
              <a:rPr lang="sv-SE" sz="1600" dirty="0"/>
              <a:t> </a:t>
            </a:r>
          </a:p>
          <a:p>
            <a:r>
              <a:rPr lang="sv-SE" sz="1600" dirty="0"/>
              <a:t>Checklista för vad som ska anges i överklagandet:</a:t>
            </a:r>
          </a:p>
          <a:p>
            <a:r>
              <a:rPr lang="sv-SE" sz="1600" dirty="0"/>
              <a:t>Uppgifter om huvudman och kommunen</a:t>
            </a:r>
          </a:p>
          <a:p>
            <a:r>
              <a:rPr lang="sv-SE" sz="1600" dirty="0"/>
              <a:t>Vilket beslut som överklagas, dnr</a:t>
            </a:r>
          </a:p>
          <a:p>
            <a:r>
              <a:rPr lang="sv-SE" sz="1600" b="1" dirty="0"/>
              <a:t>Yrkande </a:t>
            </a:r>
            <a:r>
              <a:rPr lang="sv-SE" sz="1600" dirty="0"/>
              <a:t>– bestämd begäran om på vilket sätt beslutet ska ändras </a:t>
            </a:r>
          </a:p>
          <a:p>
            <a:r>
              <a:rPr lang="sv-SE" sz="1600" b="1" dirty="0"/>
              <a:t>Rättslig grund </a:t>
            </a:r>
            <a:r>
              <a:rPr lang="sv-SE" sz="1600" dirty="0"/>
              <a:t>– aktuella paragrafer   </a:t>
            </a:r>
          </a:p>
          <a:p>
            <a:r>
              <a:rPr lang="sv-SE" sz="1600" b="1" dirty="0"/>
              <a:t>Skäl för ändring av beslut – </a:t>
            </a:r>
            <a:r>
              <a:rPr lang="sv-SE" sz="1600" dirty="0"/>
              <a:t>redogörelse om varför beslutet är felaktigt och ska ändras på det sätt som yrkas. </a:t>
            </a:r>
          </a:p>
          <a:p>
            <a:r>
              <a:rPr lang="sv-SE" sz="1600" dirty="0"/>
              <a:t> </a:t>
            </a:r>
          </a:p>
          <a:p>
            <a:r>
              <a:rPr lang="sv-SE" sz="1600" dirty="0"/>
              <a:t>Det är kostnadsfritt att överklaga.</a:t>
            </a:r>
          </a:p>
        </p:txBody>
      </p:sp>
    </p:spTree>
    <p:extLst>
      <p:ext uri="{BB962C8B-B14F-4D97-AF65-F5344CB8AC3E}">
        <p14:creationId xmlns:p14="http://schemas.microsoft.com/office/powerpoint/2010/main" val="428970479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E7A6156E-F5AE-2945-98E1-A22A0FEC5E88}"/>
              </a:ext>
            </a:extLst>
          </p:cNvPr>
          <p:cNvSpPr txBox="1"/>
          <p:nvPr/>
        </p:nvSpPr>
        <p:spPr>
          <a:xfrm>
            <a:off x="2341418" y="11222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Platshållare för sidfot 4">
            <a:extLst>
              <a:ext uri="{FF2B5EF4-FFF2-40B4-BE49-F238E27FC236}">
                <a16:creationId xmlns:a16="http://schemas.microsoft.com/office/drawing/2014/main" id="{67B3E7D7-7369-4945-812F-8B775F280655}"/>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Styrelseutbildning ISR 2020</a:t>
            </a:r>
          </a:p>
        </p:txBody>
      </p:sp>
      <p:sp>
        <p:nvSpPr>
          <p:cNvPr id="6" name="Platshållare för bildnummer 5">
            <a:extLst>
              <a:ext uri="{FF2B5EF4-FFF2-40B4-BE49-F238E27FC236}">
                <a16:creationId xmlns:a16="http://schemas.microsoft.com/office/drawing/2014/main" id="{30E293EA-9430-354E-82E2-8CA1FEB91CD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99EF732-A623-C64E-8962-5576D96ADA53}" type="slidenum">
              <a:rPr kumimoji="0" lang="sv-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48</a:t>
            </a:fld>
            <a:endParaRPr kumimoji="0" lang="sv-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Bildobjekt 7">
            <a:extLst>
              <a:ext uri="{FF2B5EF4-FFF2-40B4-BE49-F238E27FC236}">
                <a16:creationId xmlns:a16="http://schemas.microsoft.com/office/drawing/2014/main" id="{20E5E919-80A4-3A46-9714-ABFB8033CC1A}"/>
              </a:ext>
            </a:extLst>
          </p:cNvPr>
          <p:cNvPicPr>
            <a:picLocks noChangeAspect="1"/>
          </p:cNvPicPr>
          <p:nvPr/>
        </p:nvPicPr>
        <p:blipFill>
          <a:blip r:embed="rId2"/>
          <a:stretch>
            <a:fillRect/>
          </a:stretch>
        </p:blipFill>
        <p:spPr>
          <a:xfrm>
            <a:off x="275360" y="6429129"/>
            <a:ext cx="2057400" cy="423824"/>
          </a:xfrm>
          <a:prstGeom prst="rect">
            <a:avLst/>
          </a:prstGeom>
        </p:spPr>
      </p:pic>
      <p:sp>
        <p:nvSpPr>
          <p:cNvPr id="9" name="textruta 8">
            <a:extLst>
              <a:ext uri="{FF2B5EF4-FFF2-40B4-BE49-F238E27FC236}">
                <a16:creationId xmlns:a16="http://schemas.microsoft.com/office/drawing/2014/main" id="{A2B437B6-0049-624A-9B5C-DF293C093A9C}"/>
              </a:ext>
            </a:extLst>
          </p:cNvPr>
          <p:cNvSpPr txBox="1"/>
          <p:nvPr/>
        </p:nvSpPr>
        <p:spPr>
          <a:xfrm>
            <a:off x="2493818" y="12746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xtruta 6">
            <a:extLst>
              <a:ext uri="{FF2B5EF4-FFF2-40B4-BE49-F238E27FC236}">
                <a16:creationId xmlns:a16="http://schemas.microsoft.com/office/drawing/2014/main" id="{7EA1580E-F486-4849-AE9A-8C932C2D0F5C}"/>
              </a:ext>
            </a:extLst>
          </p:cNvPr>
          <p:cNvSpPr txBox="1"/>
          <p:nvPr/>
        </p:nvSpPr>
        <p:spPr>
          <a:xfrm>
            <a:off x="2493818" y="1274618"/>
            <a:ext cx="4821382" cy="418576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Statsbidrag</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D</a:t>
            </a: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essa bidrag har blivit en viktig del av skolans budget. Statsbidragen är riktade mot specifika uppdrag som regeringen vill särskilt lyfta utöver vad kommunerna delar ut. Exempel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Lärarlönelyft, karriärtjänster, mindre barngrupper och likvärdig skola</a:t>
            </a:r>
            <a:r>
              <a:rPr lang="sv-SE" sz="1600" dirty="0">
                <a:solidFill>
                  <a:prstClr val="black"/>
                </a:solidFill>
                <a:latin typeface="Calibri" panose="020F0502020204030204"/>
              </a:rPr>
              <a:t>.</a:t>
            </a: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effectLst/>
                <a:uLnTx/>
                <a:uFillTx/>
                <a:latin typeface="Calibri" panose="020F0502020204030204"/>
                <a:ea typeface="+mn-ea"/>
                <a:cs typeface="+mn-cs"/>
              </a:rPr>
              <a:t>Statsbidragen känns ibland krångliga att söka, redovisa eller ens att hitta rätt vad som är sökbart.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Länk till Skolverkets stöd att hitta rätt: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hlinkClick r:id="rId3"/>
              </a:rPr>
              <a:t>https://www.skolverket.se/skolutveckling/statsbidrag</a:t>
            </a: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7426340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E7A6156E-F5AE-2945-98E1-A22A0FEC5E88}"/>
              </a:ext>
            </a:extLst>
          </p:cNvPr>
          <p:cNvSpPr txBox="1"/>
          <p:nvPr/>
        </p:nvSpPr>
        <p:spPr>
          <a:xfrm>
            <a:off x="2341418" y="11222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Platshållare för sidfot 4">
            <a:extLst>
              <a:ext uri="{FF2B5EF4-FFF2-40B4-BE49-F238E27FC236}">
                <a16:creationId xmlns:a16="http://schemas.microsoft.com/office/drawing/2014/main" id="{67B3E7D7-7369-4945-812F-8B775F280655}"/>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Styrelseutbildning ISR 2020</a:t>
            </a:r>
          </a:p>
        </p:txBody>
      </p:sp>
      <p:sp>
        <p:nvSpPr>
          <p:cNvPr id="6" name="Platshållare för bildnummer 5">
            <a:extLst>
              <a:ext uri="{FF2B5EF4-FFF2-40B4-BE49-F238E27FC236}">
                <a16:creationId xmlns:a16="http://schemas.microsoft.com/office/drawing/2014/main" id="{30E293EA-9430-354E-82E2-8CA1FEB91CD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99EF732-A623-C64E-8962-5576D96ADA53}" type="slidenum">
              <a:rPr kumimoji="0" lang="sv-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49</a:t>
            </a:fld>
            <a:endParaRPr kumimoji="0" lang="sv-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Bildobjekt 7">
            <a:extLst>
              <a:ext uri="{FF2B5EF4-FFF2-40B4-BE49-F238E27FC236}">
                <a16:creationId xmlns:a16="http://schemas.microsoft.com/office/drawing/2014/main" id="{20E5E919-80A4-3A46-9714-ABFB8033CC1A}"/>
              </a:ext>
            </a:extLst>
          </p:cNvPr>
          <p:cNvPicPr>
            <a:picLocks noChangeAspect="1"/>
          </p:cNvPicPr>
          <p:nvPr/>
        </p:nvPicPr>
        <p:blipFill>
          <a:blip r:embed="rId2"/>
          <a:stretch>
            <a:fillRect/>
          </a:stretch>
        </p:blipFill>
        <p:spPr>
          <a:xfrm>
            <a:off x="275360" y="6429129"/>
            <a:ext cx="2057400" cy="423824"/>
          </a:xfrm>
          <a:prstGeom prst="rect">
            <a:avLst/>
          </a:prstGeom>
        </p:spPr>
      </p:pic>
      <p:sp>
        <p:nvSpPr>
          <p:cNvPr id="9" name="textruta 8">
            <a:extLst>
              <a:ext uri="{FF2B5EF4-FFF2-40B4-BE49-F238E27FC236}">
                <a16:creationId xmlns:a16="http://schemas.microsoft.com/office/drawing/2014/main" id="{A2B437B6-0049-624A-9B5C-DF293C093A9C}"/>
              </a:ext>
            </a:extLst>
          </p:cNvPr>
          <p:cNvSpPr txBox="1"/>
          <p:nvPr/>
        </p:nvSpPr>
        <p:spPr>
          <a:xfrm>
            <a:off x="2493818" y="1211467"/>
            <a:ext cx="4821382" cy="4985980"/>
          </a:xfrm>
          <a:prstGeom prst="rect">
            <a:avLst/>
          </a:prstGeom>
          <a:noFill/>
        </p:spPr>
        <p:txBody>
          <a:bodyPr wrap="square" rtlCol="0">
            <a:spAutoFit/>
          </a:bodyPr>
          <a:lstStyle/>
          <a:p>
            <a:pPr lvl="0">
              <a:defRPr/>
            </a:pPr>
            <a:r>
              <a:rPr lang="sv-SE" b="1" dirty="0">
                <a:solidFill>
                  <a:prstClr val="black"/>
                </a:solidFill>
              </a:rPr>
              <a:t>Orientering i lagar och andra styrdokument </a:t>
            </a:r>
          </a:p>
          <a:p>
            <a:pPr lvl="0">
              <a:defRPr/>
            </a:pPr>
            <a:r>
              <a:rPr lang="sv-SE" b="1" dirty="0">
                <a:solidFill>
                  <a:prstClr val="black"/>
                </a:solidFill>
              </a:rPr>
              <a:t>(1 av 2)</a:t>
            </a:r>
          </a:p>
          <a:p>
            <a:pPr lvl="0">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lvl="0">
              <a:defRPr/>
            </a:pP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Skollagen</a:t>
            </a: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sv-SE" sz="1600" dirty="0">
                <a:solidFill>
                  <a:prstClr val="black"/>
                </a:solidFill>
              </a:rPr>
              <a:t>reglerar alla aktörer i skolan, beslutas </a:t>
            </a: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av riksdagen </a:t>
            </a: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och</a:t>
            </a: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reglerar vilka rättigheter och skyldigheter barn, elever och vårdnadshavare har.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I lagen står också vilka krav som ställs på huvudmannen för verksamheten.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hlinkClick r:id="rId3"/>
              </a:rPr>
              <a:t>https://www.riksdagen.se/sv/dokument-lagar/dokument/svensk-forfattningssamling/skollag-2010800_sfs-2010-800</a:t>
            </a: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Förordningar</a:t>
            </a: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 är ytterligare bestämmelser i skolfrågor </a:t>
            </a:r>
            <a:r>
              <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rPr>
              <a:t>från regeringen</a:t>
            </a: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hlinkClick r:id="rId4"/>
              </a:rPr>
              <a:t>https://www.riksdagen.se/sv/dokument-lagar/dokument/svensk-forfattningssamling/skolforordning-2011185_sfs-2011-185</a:t>
            </a: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7" name="Bildobjekt 6">
            <a:extLst>
              <a:ext uri="{FF2B5EF4-FFF2-40B4-BE49-F238E27FC236}">
                <a16:creationId xmlns:a16="http://schemas.microsoft.com/office/drawing/2014/main" id="{AC391756-73FA-4741-8DBE-05F52E0E3D32}"/>
              </a:ext>
            </a:extLst>
          </p:cNvPr>
          <p:cNvPicPr>
            <a:picLocks noChangeAspect="1"/>
          </p:cNvPicPr>
          <p:nvPr/>
        </p:nvPicPr>
        <p:blipFill>
          <a:blip r:embed="rId2"/>
          <a:stretch>
            <a:fillRect/>
          </a:stretch>
        </p:blipFill>
        <p:spPr>
          <a:xfrm>
            <a:off x="427760" y="6581529"/>
            <a:ext cx="2057400" cy="423824"/>
          </a:xfrm>
          <a:prstGeom prst="rect">
            <a:avLst/>
          </a:prstGeom>
        </p:spPr>
      </p:pic>
    </p:spTree>
    <p:extLst>
      <p:ext uri="{BB962C8B-B14F-4D97-AF65-F5344CB8AC3E}">
        <p14:creationId xmlns:p14="http://schemas.microsoft.com/office/powerpoint/2010/main" val="2456936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E7A6156E-F5AE-2945-98E1-A22A0FEC5E88}"/>
              </a:ext>
            </a:extLst>
          </p:cNvPr>
          <p:cNvSpPr txBox="1"/>
          <p:nvPr/>
        </p:nvSpPr>
        <p:spPr>
          <a:xfrm>
            <a:off x="2341418" y="11222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Platshållare för sidfot 4">
            <a:extLst>
              <a:ext uri="{FF2B5EF4-FFF2-40B4-BE49-F238E27FC236}">
                <a16:creationId xmlns:a16="http://schemas.microsoft.com/office/drawing/2014/main" id="{67B3E7D7-7369-4945-812F-8B775F280655}"/>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Styrelseutbildning ISR 2020</a:t>
            </a:r>
          </a:p>
        </p:txBody>
      </p:sp>
      <p:sp>
        <p:nvSpPr>
          <p:cNvPr id="6" name="Platshållare för bildnummer 5">
            <a:extLst>
              <a:ext uri="{FF2B5EF4-FFF2-40B4-BE49-F238E27FC236}">
                <a16:creationId xmlns:a16="http://schemas.microsoft.com/office/drawing/2014/main" id="{30E293EA-9430-354E-82E2-8CA1FEB91CD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99EF732-A623-C64E-8962-5576D96ADA53}" type="slidenum">
              <a:rPr kumimoji="0" lang="sv-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sv-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Bildobjekt 7">
            <a:extLst>
              <a:ext uri="{FF2B5EF4-FFF2-40B4-BE49-F238E27FC236}">
                <a16:creationId xmlns:a16="http://schemas.microsoft.com/office/drawing/2014/main" id="{20E5E919-80A4-3A46-9714-ABFB8033CC1A}"/>
              </a:ext>
            </a:extLst>
          </p:cNvPr>
          <p:cNvPicPr>
            <a:picLocks noChangeAspect="1"/>
          </p:cNvPicPr>
          <p:nvPr/>
        </p:nvPicPr>
        <p:blipFill>
          <a:blip r:embed="rId2"/>
          <a:stretch>
            <a:fillRect/>
          </a:stretch>
        </p:blipFill>
        <p:spPr>
          <a:xfrm>
            <a:off x="275360" y="6429129"/>
            <a:ext cx="2057400" cy="423824"/>
          </a:xfrm>
          <a:prstGeom prst="rect">
            <a:avLst/>
          </a:prstGeom>
        </p:spPr>
      </p:pic>
      <p:sp>
        <p:nvSpPr>
          <p:cNvPr id="9" name="textruta 8">
            <a:extLst>
              <a:ext uri="{FF2B5EF4-FFF2-40B4-BE49-F238E27FC236}">
                <a16:creationId xmlns:a16="http://schemas.microsoft.com/office/drawing/2014/main" id="{A2B437B6-0049-624A-9B5C-DF293C093A9C}"/>
              </a:ext>
            </a:extLst>
          </p:cNvPr>
          <p:cNvSpPr txBox="1"/>
          <p:nvPr/>
        </p:nvSpPr>
        <p:spPr>
          <a:xfrm>
            <a:off x="1562100" y="1274618"/>
            <a:ext cx="6362700" cy="409342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Myndighetsutövning i friskola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 Myndighetsutövning – innebär att en myndighet har rätt att fatta beslut som rör en enskild.</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 ▪ Myndighetsutövning kan enligt regeringsformen endast överlämnas till andra än myndigheter om det finns stöd för det i lag.</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 ▪ Godkännandet enligt skollagen för fristående skola samt andra uttalade bestämmelser i skollagen ger rätt till myndighetsutövning, med de konsekvenser som följer av det rörande handläggning och beslut.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Exempel på myndighetsutövning är betygssättning eller avstängning/omplacering av elev.</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rPr>
              <a:t>Rektorsutbildningen ger goda kunskaper om skoljuridik.</a:t>
            </a:r>
          </a:p>
        </p:txBody>
      </p:sp>
    </p:spTree>
    <p:extLst>
      <p:ext uri="{BB962C8B-B14F-4D97-AF65-F5344CB8AC3E}">
        <p14:creationId xmlns:p14="http://schemas.microsoft.com/office/powerpoint/2010/main" val="229621037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E7A6156E-F5AE-2945-98E1-A22A0FEC5E88}"/>
              </a:ext>
            </a:extLst>
          </p:cNvPr>
          <p:cNvSpPr txBox="1"/>
          <p:nvPr/>
        </p:nvSpPr>
        <p:spPr>
          <a:xfrm>
            <a:off x="2341418" y="11222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Platshållare för sidfot 4">
            <a:extLst>
              <a:ext uri="{FF2B5EF4-FFF2-40B4-BE49-F238E27FC236}">
                <a16:creationId xmlns:a16="http://schemas.microsoft.com/office/drawing/2014/main" id="{67B3E7D7-7369-4945-812F-8B775F280655}"/>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Styrelseutbildning ISR 2020</a:t>
            </a:r>
          </a:p>
        </p:txBody>
      </p:sp>
      <p:sp>
        <p:nvSpPr>
          <p:cNvPr id="6" name="Platshållare för bildnummer 5">
            <a:extLst>
              <a:ext uri="{FF2B5EF4-FFF2-40B4-BE49-F238E27FC236}">
                <a16:creationId xmlns:a16="http://schemas.microsoft.com/office/drawing/2014/main" id="{30E293EA-9430-354E-82E2-8CA1FEB91CD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99EF732-A623-C64E-8962-5576D96ADA53}" type="slidenum">
              <a:rPr kumimoji="0" lang="sv-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50</a:t>
            </a:fld>
            <a:endParaRPr kumimoji="0" lang="sv-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Bildobjekt 7">
            <a:extLst>
              <a:ext uri="{FF2B5EF4-FFF2-40B4-BE49-F238E27FC236}">
                <a16:creationId xmlns:a16="http://schemas.microsoft.com/office/drawing/2014/main" id="{20E5E919-80A4-3A46-9714-ABFB8033CC1A}"/>
              </a:ext>
            </a:extLst>
          </p:cNvPr>
          <p:cNvPicPr>
            <a:picLocks noChangeAspect="1"/>
          </p:cNvPicPr>
          <p:nvPr/>
        </p:nvPicPr>
        <p:blipFill>
          <a:blip r:embed="rId2"/>
          <a:stretch>
            <a:fillRect/>
          </a:stretch>
        </p:blipFill>
        <p:spPr>
          <a:xfrm>
            <a:off x="275360" y="6429129"/>
            <a:ext cx="2057400" cy="423824"/>
          </a:xfrm>
          <a:prstGeom prst="rect">
            <a:avLst/>
          </a:prstGeom>
        </p:spPr>
      </p:pic>
      <p:sp>
        <p:nvSpPr>
          <p:cNvPr id="9" name="textruta 8">
            <a:extLst>
              <a:ext uri="{FF2B5EF4-FFF2-40B4-BE49-F238E27FC236}">
                <a16:creationId xmlns:a16="http://schemas.microsoft.com/office/drawing/2014/main" id="{A2B437B6-0049-624A-9B5C-DF293C093A9C}"/>
              </a:ext>
            </a:extLst>
          </p:cNvPr>
          <p:cNvSpPr txBox="1"/>
          <p:nvPr/>
        </p:nvSpPr>
        <p:spPr>
          <a:xfrm>
            <a:off x="2493818" y="1274618"/>
            <a:ext cx="4821382" cy="3970318"/>
          </a:xfrm>
          <a:prstGeom prst="rect">
            <a:avLst/>
          </a:prstGeom>
          <a:noFill/>
        </p:spPr>
        <p:txBody>
          <a:bodyPr wrap="square" rtlCol="0">
            <a:spAutoFit/>
          </a:bodyPr>
          <a:lstStyle/>
          <a:p>
            <a:r>
              <a:rPr lang="sv-SE" b="1" dirty="0">
                <a:solidFill>
                  <a:prstClr val="black"/>
                </a:solidFill>
              </a:rPr>
              <a:t>Orientering i lagar och andra styrdokument</a:t>
            </a:r>
          </a:p>
          <a:p>
            <a:r>
              <a:rPr lang="sv-SE" b="1" dirty="0">
                <a:solidFill>
                  <a:prstClr val="black"/>
                </a:solidFill>
              </a:rPr>
              <a:t>(2 av 2)</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Allmänna råd och föreskrifter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Utfärdas av myndigheter, för skolan Skolverket.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Allmänna råd är rekommendationer om hur förskolor, skolor och vuxenutbildningen bör tillämpa lagar och regler.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Råden bör följas om verksamheten inte uppfyller kraven i bestämmelserna på andra sätt.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hlinkClick r:id="rId3"/>
              </a:rPr>
              <a:t>https://www.skolverket.se/regler-och-ansvar/allmanna-rad</a:t>
            </a: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6774788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E7A6156E-F5AE-2945-98E1-A22A0FEC5E88}"/>
              </a:ext>
            </a:extLst>
          </p:cNvPr>
          <p:cNvSpPr txBox="1"/>
          <p:nvPr/>
        </p:nvSpPr>
        <p:spPr>
          <a:xfrm>
            <a:off x="2341418" y="11222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Platshållare för sidfot 4">
            <a:extLst>
              <a:ext uri="{FF2B5EF4-FFF2-40B4-BE49-F238E27FC236}">
                <a16:creationId xmlns:a16="http://schemas.microsoft.com/office/drawing/2014/main" id="{67B3E7D7-7369-4945-812F-8B775F280655}"/>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Styrelseutbildning ISR 2020</a:t>
            </a:r>
          </a:p>
        </p:txBody>
      </p:sp>
      <p:sp>
        <p:nvSpPr>
          <p:cNvPr id="6" name="Platshållare för bildnummer 5">
            <a:extLst>
              <a:ext uri="{FF2B5EF4-FFF2-40B4-BE49-F238E27FC236}">
                <a16:creationId xmlns:a16="http://schemas.microsoft.com/office/drawing/2014/main" id="{30E293EA-9430-354E-82E2-8CA1FEB91CD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99EF732-A623-C64E-8962-5576D96ADA53}" type="slidenum">
              <a:rPr kumimoji="0" lang="sv-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51</a:t>
            </a:fld>
            <a:endParaRPr kumimoji="0" lang="sv-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Bildobjekt 7">
            <a:extLst>
              <a:ext uri="{FF2B5EF4-FFF2-40B4-BE49-F238E27FC236}">
                <a16:creationId xmlns:a16="http://schemas.microsoft.com/office/drawing/2014/main" id="{20E5E919-80A4-3A46-9714-ABFB8033CC1A}"/>
              </a:ext>
            </a:extLst>
          </p:cNvPr>
          <p:cNvPicPr>
            <a:picLocks noChangeAspect="1"/>
          </p:cNvPicPr>
          <p:nvPr/>
        </p:nvPicPr>
        <p:blipFill>
          <a:blip r:embed="rId2"/>
          <a:stretch>
            <a:fillRect/>
          </a:stretch>
        </p:blipFill>
        <p:spPr>
          <a:xfrm>
            <a:off x="275360" y="6429129"/>
            <a:ext cx="2057400" cy="423824"/>
          </a:xfrm>
          <a:prstGeom prst="rect">
            <a:avLst/>
          </a:prstGeom>
        </p:spPr>
      </p:pic>
      <p:sp>
        <p:nvSpPr>
          <p:cNvPr id="9" name="textruta 8">
            <a:extLst>
              <a:ext uri="{FF2B5EF4-FFF2-40B4-BE49-F238E27FC236}">
                <a16:creationId xmlns:a16="http://schemas.microsoft.com/office/drawing/2014/main" id="{A2B437B6-0049-624A-9B5C-DF293C093A9C}"/>
              </a:ext>
            </a:extLst>
          </p:cNvPr>
          <p:cNvSpPr txBox="1"/>
          <p:nvPr/>
        </p:nvSpPr>
        <p:spPr>
          <a:xfrm>
            <a:off x="2493818" y="1274618"/>
            <a:ext cx="4821382" cy="3385542"/>
          </a:xfrm>
          <a:prstGeom prst="rect">
            <a:avLst/>
          </a:prstGeom>
          <a:noFill/>
        </p:spPr>
        <p:txBody>
          <a:bodyPr wrap="square" rtlCol="0">
            <a:spAutoFit/>
          </a:bodyPr>
          <a:lstStyle/>
          <a:p>
            <a:r>
              <a:rPr lang="sv-SE" b="1" dirty="0"/>
              <a:t>Dialog och samverkan med hemmet</a:t>
            </a:r>
          </a:p>
          <a:p>
            <a:endPar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endParaRPr>
          </a:p>
          <a:p>
            <a:r>
              <a:rPr lang="sv-SE" sz="1600" dirty="0"/>
              <a:t>Samverkan är bra!</a:t>
            </a:r>
          </a:p>
          <a:p>
            <a:r>
              <a:rPr lang="sv-SE" sz="1600" dirty="0"/>
              <a:t>Samverkan, dialog och goda relationer ger många fördelar för barnens och elevernas utveckling och lärande:</a:t>
            </a:r>
          </a:p>
          <a:p>
            <a:r>
              <a:rPr lang="sv-SE" sz="1600" dirty="0"/>
              <a:t>– Alla strävar åt samma håll tillsammans med eleven</a:t>
            </a:r>
          </a:p>
          <a:p>
            <a:r>
              <a:rPr lang="sv-SE" sz="1600" dirty="0"/>
              <a:t>– Kunskapsinhämtning om elevens situation som kan påverka lärandet</a:t>
            </a:r>
          </a:p>
          <a:p>
            <a:r>
              <a:rPr lang="sv-SE" sz="1600" dirty="0"/>
              <a:t>– Bättre förståelse för beslut och bedömning</a:t>
            </a:r>
          </a:p>
          <a:p>
            <a:r>
              <a:rPr lang="sv-SE" sz="1600" dirty="0"/>
              <a:t>– Bättre arbetsmiljö</a:t>
            </a:r>
          </a:p>
          <a:p>
            <a:r>
              <a:rPr lang="sv-SE" sz="1600" dirty="0"/>
              <a:t>och mycket mer</a:t>
            </a:r>
            <a:endParaRPr kumimoji="0" lang="sv-SE" sz="16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7536999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E7A6156E-F5AE-2945-98E1-A22A0FEC5E88}"/>
              </a:ext>
            </a:extLst>
          </p:cNvPr>
          <p:cNvSpPr txBox="1"/>
          <p:nvPr/>
        </p:nvSpPr>
        <p:spPr>
          <a:xfrm>
            <a:off x="2341418" y="11222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Platshållare för sidfot 4">
            <a:extLst>
              <a:ext uri="{FF2B5EF4-FFF2-40B4-BE49-F238E27FC236}">
                <a16:creationId xmlns:a16="http://schemas.microsoft.com/office/drawing/2014/main" id="{67B3E7D7-7369-4945-812F-8B775F280655}"/>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Styrelseutbildning ISR 2020</a:t>
            </a:r>
          </a:p>
        </p:txBody>
      </p:sp>
      <p:sp>
        <p:nvSpPr>
          <p:cNvPr id="6" name="Platshållare för bildnummer 5">
            <a:extLst>
              <a:ext uri="{FF2B5EF4-FFF2-40B4-BE49-F238E27FC236}">
                <a16:creationId xmlns:a16="http://schemas.microsoft.com/office/drawing/2014/main" id="{30E293EA-9430-354E-82E2-8CA1FEB91CD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99EF732-A623-C64E-8962-5576D96ADA53}" type="slidenum">
              <a:rPr kumimoji="0" lang="sv-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52</a:t>
            </a:fld>
            <a:endParaRPr kumimoji="0" lang="sv-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Bildobjekt 7">
            <a:extLst>
              <a:ext uri="{FF2B5EF4-FFF2-40B4-BE49-F238E27FC236}">
                <a16:creationId xmlns:a16="http://schemas.microsoft.com/office/drawing/2014/main" id="{20E5E919-80A4-3A46-9714-ABFB8033CC1A}"/>
              </a:ext>
            </a:extLst>
          </p:cNvPr>
          <p:cNvPicPr>
            <a:picLocks noChangeAspect="1"/>
          </p:cNvPicPr>
          <p:nvPr/>
        </p:nvPicPr>
        <p:blipFill>
          <a:blip r:embed="rId2"/>
          <a:stretch>
            <a:fillRect/>
          </a:stretch>
        </p:blipFill>
        <p:spPr>
          <a:xfrm>
            <a:off x="275360" y="6429129"/>
            <a:ext cx="2057400" cy="423824"/>
          </a:xfrm>
          <a:prstGeom prst="rect">
            <a:avLst/>
          </a:prstGeom>
        </p:spPr>
      </p:pic>
      <p:sp>
        <p:nvSpPr>
          <p:cNvPr id="9" name="textruta 8">
            <a:extLst>
              <a:ext uri="{FF2B5EF4-FFF2-40B4-BE49-F238E27FC236}">
                <a16:creationId xmlns:a16="http://schemas.microsoft.com/office/drawing/2014/main" id="{A2B437B6-0049-624A-9B5C-DF293C093A9C}"/>
              </a:ext>
            </a:extLst>
          </p:cNvPr>
          <p:cNvSpPr txBox="1"/>
          <p:nvPr/>
        </p:nvSpPr>
        <p:spPr>
          <a:xfrm>
            <a:off x="2493818" y="1274618"/>
            <a:ext cx="4821382" cy="4585871"/>
          </a:xfrm>
          <a:prstGeom prst="rect">
            <a:avLst/>
          </a:prstGeom>
          <a:noFill/>
        </p:spPr>
        <p:txBody>
          <a:bodyPr wrap="square" rtlCol="0">
            <a:spAutoFit/>
          </a:bodyPr>
          <a:lstStyle/>
          <a:p>
            <a:r>
              <a:rPr lang="sv-SE" b="1" dirty="0"/>
              <a:t>Dialog och samverkan med hemmet</a:t>
            </a:r>
          </a:p>
          <a:p>
            <a:endParaRPr kumimoji="0" lang="sv-SE" sz="1600" i="0" u="none" strike="noStrike" kern="1200" cap="none" spc="0" normalizeH="0" baseline="0" noProof="0" dirty="0">
              <a:ln>
                <a:noFill/>
              </a:ln>
              <a:solidFill>
                <a:prstClr val="black"/>
              </a:solidFill>
              <a:effectLst/>
              <a:uLnTx/>
              <a:uFillTx/>
              <a:latin typeface="Calibri" panose="020F0502020204030204"/>
              <a:ea typeface="+mn-ea"/>
              <a:cs typeface="+mn-cs"/>
            </a:endParaRPr>
          </a:p>
          <a:p>
            <a:r>
              <a:rPr lang="sv-SE" sz="1600" dirty="0"/>
              <a:t>Dialog och samverkan handlar om att bygga tillit.</a:t>
            </a:r>
          </a:p>
          <a:p>
            <a:r>
              <a:rPr lang="sv-SE" sz="1600" dirty="0"/>
              <a:t> </a:t>
            </a:r>
          </a:p>
          <a:p>
            <a:r>
              <a:rPr lang="sv-SE" sz="1600" dirty="0"/>
              <a:t>Exempel på samverkan med vårdnadshavare i skolan generellt:</a:t>
            </a:r>
          </a:p>
          <a:p>
            <a:r>
              <a:rPr lang="sv-SE" sz="1600" dirty="0"/>
              <a:t>– samråd inför viktiga beslut i skolan</a:t>
            </a:r>
          </a:p>
          <a:p>
            <a:r>
              <a:rPr lang="sv-SE" sz="1600" dirty="0"/>
              <a:t>– forum för föräldrasamverkan</a:t>
            </a:r>
          </a:p>
          <a:p>
            <a:r>
              <a:rPr lang="sv-SE" sz="1600" dirty="0"/>
              <a:t>– klagomålshantering</a:t>
            </a:r>
          </a:p>
          <a:p>
            <a:r>
              <a:rPr lang="sv-SE" sz="1600" dirty="0"/>
              <a:t>– info om händelser i klassen, via veckobrev osv</a:t>
            </a:r>
          </a:p>
          <a:p>
            <a:r>
              <a:rPr lang="sv-SE" sz="1600" dirty="0"/>
              <a:t> </a:t>
            </a:r>
          </a:p>
          <a:p>
            <a:r>
              <a:rPr lang="sv-SE" sz="1600" dirty="0"/>
              <a:t>Exempel på samverkan kring den enskilda eleven:</a:t>
            </a:r>
          </a:p>
          <a:p>
            <a:r>
              <a:rPr lang="sv-SE" sz="1600" dirty="0"/>
              <a:t>– fortlöpande info om elevens utveckling och trivsel vid dagliga möten som hämtning, lämning</a:t>
            </a:r>
            <a:br>
              <a:rPr lang="sv-SE" sz="1600" dirty="0"/>
            </a:br>
            <a:r>
              <a:rPr lang="sv-SE" sz="1600" dirty="0"/>
              <a:t>– utvecklingssamtal med IUP</a:t>
            </a:r>
            <a:br>
              <a:rPr lang="sv-SE" sz="1600" dirty="0"/>
            </a:br>
            <a:r>
              <a:rPr lang="sv-SE" sz="1600" dirty="0"/>
              <a:t>– åtgärdsprogram med stödåtgärder</a:t>
            </a:r>
          </a:p>
          <a:p>
            <a:r>
              <a:rPr lang="sv-SE" sz="1600" dirty="0"/>
              <a:t>– beslut om disciplinära åtgärder</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4774274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E7A6156E-F5AE-2945-98E1-A22A0FEC5E88}"/>
              </a:ext>
            </a:extLst>
          </p:cNvPr>
          <p:cNvSpPr txBox="1"/>
          <p:nvPr/>
        </p:nvSpPr>
        <p:spPr>
          <a:xfrm>
            <a:off x="2341418" y="11222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Platshållare för sidfot 4">
            <a:extLst>
              <a:ext uri="{FF2B5EF4-FFF2-40B4-BE49-F238E27FC236}">
                <a16:creationId xmlns:a16="http://schemas.microsoft.com/office/drawing/2014/main" id="{67B3E7D7-7369-4945-812F-8B775F280655}"/>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Styrelseutbildning ISR 2020</a:t>
            </a:r>
          </a:p>
        </p:txBody>
      </p:sp>
      <p:sp>
        <p:nvSpPr>
          <p:cNvPr id="6" name="Platshållare för bildnummer 5">
            <a:extLst>
              <a:ext uri="{FF2B5EF4-FFF2-40B4-BE49-F238E27FC236}">
                <a16:creationId xmlns:a16="http://schemas.microsoft.com/office/drawing/2014/main" id="{30E293EA-9430-354E-82E2-8CA1FEB91CD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99EF732-A623-C64E-8962-5576D96ADA53}" type="slidenum">
              <a:rPr kumimoji="0" lang="sv-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53</a:t>
            </a:fld>
            <a:endParaRPr kumimoji="0" lang="sv-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Bildobjekt 7">
            <a:extLst>
              <a:ext uri="{FF2B5EF4-FFF2-40B4-BE49-F238E27FC236}">
                <a16:creationId xmlns:a16="http://schemas.microsoft.com/office/drawing/2014/main" id="{20E5E919-80A4-3A46-9714-ABFB8033CC1A}"/>
              </a:ext>
            </a:extLst>
          </p:cNvPr>
          <p:cNvPicPr>
            <a:picLocks noChangeAspect="1"/>
          </p:cNvPicPr>
          <p:nvPr/>
        </p:nvPicPr>
        <p:blipFill>
          <a:blip r:embed="rId2"/>
          <a:stretch>
            <a:fillRect/>
          </a:stretch>
        </p:blipFill>
        <p:spPr>
          <a:xfrm>
            <a:off x="275360" y="6429129"/>
            <a:ext cx="2057400" cy="423824"/>
          </a:xfrm>
          <a:prstGeom prst="rect">
            <a:avLst/>
          </a:prstGeom>
        </p:spPr>
      </p:pic>
      <p:sp>
        <p:nvSpPr>
          <p:cNvPr id="9" name="textruta 8">
            <a:extLst>
              <a:ext uri="{FF2B5EF4-FFF2-40B4-BE49-F238E27FC236}">
                <a16:creationId xmlns:a16="http://schemas.microsoft.com/office/drawing/2014/main" id="{A2B437B6-0049-624A-9B5C-DF293C093A9C}"/>
              </a:ext>
            </a:extLst>
          </p:cNvPr>
          <p:cNvSpPr txBox="1"/>
          <p:nvPr/>
        </p:nvSpPr>
        <p:spPr>
          <a:xfrm>
            <a:off x="2493818" y="12746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xtruta 6">
            <a:extLst>
              <a:ext uri="{FF2B5EF4-FFF2-40B4-BE49-F238E27FC236}">
                <a16:creationId xmlns:a16="http://schemas.microsoft.com/office/drawing/2014/main" id="{7EA1580E-F486-4849-AE9A-8C932C2D0F5C}"/>
              </a:ext>
            </a:extLst>
          </p:cNvPr>
          <p:cNvSpPr txBox="1"/>
          <p:nvPr/>
        </p:nvSpPr>
        <p:spPr>
          <a:xfrm>
            <a:off x="2493818" y="1274618"/>
            <a:ext cx="4821382"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textruta 9">
            <a:extLst>
              <a:ext uri="{FF2B5EF4-FFF2-40B4-BE49-F238E27FC236}">
                <a16:creationId xmlns:a16="http://schemas.microsoft.com/office/drawing/2014/main" id="{59C8B020-FF9A-7347-8A31-EDDA3A73F99A}"/>
              </a:ext>
            </a:extLst>
          </p:cNvPr>
          <p:cNvSpPr txBox="1"/>
          <p:nvPr/>
        </p:nvSpPr>
        <p:spPr>
          <a:xfrm>
            <a:off x="2493818" y="1274618"/>
            <a:ext cx="4821382" cy="4616648"/>
          </a:xfrm>
          <a:prstGeom prst="rect">
            <a:avLst/>
          </a:prstGeom>
          <a:noFill/>
        </p:spPr>
        <p:txBody>
          <a:bodyPr wrap="square" rtlCol="0">
            <a:spAutoFit/>
          </a:bodyPr>
          <a:lstStyle/>
          <a:p>
            <a:r>
              <a:rPr lang="sv-SE" b="1" dirty="0"/>
              <a:t>Er fortsättning</a:t>
            </a:r>
          </a:p>
          <a:p>
            <a:endParaRPr kumimoji="0" lang="sv-SE" sz="1600" i="0" u="none" strike="noStrike" kern="1200" cap="none" spc="0" normalizeH="0" baseline="0" noProof="0" dirty="0">
              <a:ln>
                <a:noFill/>
              </a:ln>
              <a:solidFill>
                <a:prstClr val="black"/>
              </a:solidFill>
              <a:effectLst/>
              <a:uLnTx/>
              <a:uFillTx/>
              <a:latin typeface="Calibri" panose="020F0502020204030204"/>
              <a:ea typeface="+mn-ea"/>
              <a:cs typeface="+mn-cs"/>
            </a:endParaRPr>
          </a:p>
          <a:p>
            <a:r>
              <a:rPr lang="sv-SE" sz="1600" dirty="0">
                <a:solidFill>
                  <a:prstClr val="black"/>
                </a:solidFill>
                <a:latin typeface="Calibri" panose="020F0502020204030204"/>
              </a:rPr>
              <a:t>Denna s</a:t>
            </a:r>
            <a:r>
              <a:rPr kumimoji="0" lang="sv-SE" sz="1600" i="0" u="none" strike="noStrike" kern="1200" cap="none" spc="0" normalizeH="0" baseline="0" noProof="0" dirty="0" err="1">
                <a:ln>
                  <a:noFill/>
                </a:ln>
                <a:solidFill>
                  <a:prstClr val="black"/>
                </a:solidFill>
                <a:effectLst/>
                <a:uLnTx/>
                <a:uFillTx/>
                <a:latin typeface="Calibri" panose="020F0502020204030204"/>
                <a:ea typeface="+mn-ea"/>
                <a:cs typeface="+mn-cs"/>
              </a:rPr>
              <a:t>tyrelseutbildning</a:t>
            </a:r>
            <a:r>
              <a:rPr kumimoji="0" lang="sv-SE" sz="1600" i="0" u="none" strike="noStrike" kern="1200" cap="none" spc="0" normalizeH="0" baseline="0" noProof="0" dirty="0">
                <a:ln>
                  <a:noFill/>
                </a:ln>
                <a:solidFill>
                  <a:prstClr val="black"/>
                </a:solidFill>
                <a:effectLst/>
                <a:uLnTx/>
                <a:uFillTx/>
                <a:latin typeface="Calibri" panose="020F0502020204030204"/>
                <a:ea typeface="+mn-ea"/>
                <a:cs typeface="+mn-cs"/>
              </a:rPr>
              <a:t> så här långt </a:t>
            </a:r>
            <a:r>
              <a:rPr lang="sv-SE" sz="1600">
                <a:solidFill>
                  <a:prstClr val="black"/>
                </a:solidFill>
              </a:rPr>
              <a:t>har gått </a:t>
            </a:r>
            <a:r>
              <a:rPr kumimoji="0" lang="sv-SE" sz="1600" i="0" u="none" strike="noStrike" kern="1200" cap="none" spc="0" normalizeH="0" baseline="0" noProof="0" dirty="0">
                <a:ln>
                  <a:noFill/>
                </a:ln>
                <a:solidFill>
                  <a:prstClr val="black"/>
                </a:solidFill>
                <a:effectLst/>
                <a:uLnTx/>
                <a:uFillTx/>
                <a:latin typeface="Calibri" panose="020F0502020204030204"/>
                <a:ea typeface="+mn-ea"/>
                <a:cs typeface="+mn-cs"/>
              </a:rPr>
              <a:t>igenom de grundläggande krav som finns på skolhuvudman, med  ansvar</a:t>
            </a:r>
            <a:r>
              <a:rPr lang="sv-SE" sz="1600" dirty="0" err="1">
                <a:solidFill>
                  <a:prstClr val="black"/>
                </a:solidFill>
                <a:latin typeface="Calibri" panose="020F0502020204030204"/>
              </a:rPr>
              <a:t>sfördelning</a:t>
            </a:r>
            <a:r>
              <a:rPr lang="sv-SE" sz="1600" dirty="0">
                <a:solidFill>
                  <a:prstClr val="black"/>
                </a:solidFill>
                <a:latin typeface="Calibri" panose="020F0502020204030204"/>
              </a:rPr>
              <a:t> inom skolan, och orientering i omvärldskrav.</a:t>
            </a:r>
          </a:p>
          <a:p>
            <a:endParaRPr kumimoji="0" lang="sv-SE" sz="1600" i="0" u="none" strike="noStrike" kern="1200" cap="none" spc="0" normalizeH="0" baseline="0" noProof="0" dirty="0">
              <a:ln>
                <a:noFill/>
              </a:ln>
              <a:solidFill>
                <a:prstClr val="black"/>
              </a:solidFill>
              <a:effectLst/>
              <a:uLnTx/>
              <a:uFillTx/>
              <a:latin typeface="Calibri" panose="020F0502020204030204"/>
              <a:ea typeface="+mn-ea"/>
              <a:cs typeface="+mn-cs"/>
            </a:endParaRPr>
          </a:p>
          <a:p>
            <a:r>
              <a:rPr lang="sv-SE" sz="1600" dirty="0">
                <a:solidFill>
                  <a:prstClr val="black"/>
                </a:solidFill>
                <a:latin typeface="Calibri" panose="020F0502020204030204"/>
              </a:rPr>
              <a:t>På ISRs hemsida finns ett antal dokument, som ni kan använda för att reflektera över frågeställningar och hur ni själva arbetar.</a:t>
            </a:r>
          </a:p>
          <a:p>
            <a:r>
              <a:rPr kumimoji="0" lang="sv-SE" sz="1600" i="0" u="none" strike="noStrike" kern="1200" cap="none" spc="0" normalizeH="0" baseline="0" noProof="0" dirty="0">
                <a:ln>
                  <a:noFill/>
                </a:ln>
                <a:solidFill>
                  <a:prstClr val="black"/>
                </a:solidFill>
                <a:effectLst/>
                <a:uLnTx/>
                <a:uFillTx/>
                <a:latin typeface="Calibri" panose="020F0502020204030204"/>
                <a:ea typeface="+mn-ea"/>
                <a:cs typeface="+mn-cs"/>
              </a:rPr>
              <a:t>Dokumenten är hämtade </a:t>
            </a:r>
            <a:r>
              <a:rPr lang="sv-SE" sz="1600" dirty="0">
                <a:solidFill>
                  <a:prstClr val="black"/>
                </a:solidFill>
                <a:latin typeface="Calibri" panose="020F0502020204030204"/>
              </a:rPr>
              <a:t>från medlemsskolor och är deras policy-dokument, de behandlar:</a:t>
            </a:r>
          </a:p>
          <a:p>
            <a:r>
              <a:rPr kumimoji="0" lang="sv-SE" sz="1600" i="0" u="none" strike="noStrike" kern="1200" cap="none" spc="0" normalizeH="0" baseline="0" noProof="0" dirty="0">
                <a:ln>
                  <a:noFill/>
                </a:ln>
                <a:solidFill>
                  <a:prstClr val="black"/>
                </a:solidFill>
                <a:effectLst/>
                <a:uLnTx/>
                <a:uFillTx/>
                <a:latin typeface="Calibri" panose="020F0502020204030204"/>
                <a:ea typeface="+mn-ea"/>
                <a:cs typeface="+mn-cs"/>
              </a:rPr>
              <a:t>– Ansvar för </a:t>
            </a:r>
            <a:r>
              <a:rPr kumimoji="0" lang="sv-SE" sz="1600" i="0" u="none" strike="noStrike" kern="1200" cap="none" spc="0" normalizeH="0" baseline="0" noProof="0" dirty="0" err="1">
                <a:ln>
                  <a:noFill/>
                </a:ln>
                <a:solidFill>
                  <a:prstClr val="black"/>
                </a:solidFill>
                <a:effectLst/>
                <a:uLnTx/>
                <a:uFillTx/>
                <a:latin typeface="Calibri" panose="020F0502020204030204"/>
                <a:ea typeface="+mn-ea"/>
                <a:cs typeface="+mn-cs"/>
              </a:rPr>
              <a:t>huvudma</a:t>
            </a:r>
            <a:r>
              <a:rPr lang="sv-SE" sz="1600" dirty="0">
                <a:solidFill>
                  <a:prstClr val="black"/>
                </a:solidFill>
                <a:latin typeface="Calibri" panose="020F0502020204030204"/>
              </a:rPr>
              <a:t>n</a:t>
            </a:r>
          </a:p>
          <a:p>
            <a:r>
              <a:rPr kumimoji="0" lang="sv-SE" sz="1600" i="0" u="none" strike="noStrike" kern="1200" cap="none" spc="0" normalizeH="0" baseline="0" noProof="0" dirty="0">
                <a:ln>
                  <a:noFill/>
                </a:ln>
                <a:solidFill>
                  <a:prstClr val="black"/>
                </a:solidFill>
                <a:effectLst/>
                <a:uLnTx/>
                <a:uFillTx/>
                <a:latin typeface="Calibri" panose="020F0502020204030204"/>
                <a:ea typeface="+mn-ea"/>
                <a:cs typeface="+mn-cs"/>
              </a:rPr>
              <a:t>– Delegation till rektor</a:t>
            </a:r>
          </a:p>
          <a:p>
            <a:r>
              <a:rPr lang="sv-SE" sz="1600" dirty="0">
                <a:solidFill>
                  <a:prstClr val="black"/>
                </a:solidFill>
                <a:latin typeface="Calibri" panose="020F0502020204030204"/>
              </a:rPr>
              <a:t>– Befattningsbeskrivning för skolchef</a:t>
            </a:r>
          </a:p>
          <a:p>
            <a:r>
              <a:rPr kumimoji="0" lang="sv-SE" sz="1600" i="0" u="none" strike="noStrike" kern="1200" cap="none" spc="0" normalizeH="0" baseline="0" noProof="0" dirty="0">
                <a:ln>
                  <a:noFill/>
                </a:ln>
                <a:solidFill>
                  <a:prstClr val="black"/>
                </a:solidFill>
                <a:effectLst/>
                <a:uLnTx/>
                <a:uFillTx/>
                <a:latin typeface="Calibri" panose="020F0502020204030204"/>
                <a:ea typeface="+mn-ea"/>
                <a:cs typeface="+mn-cs"/>
              </a:rPr>
              <a:t>– Årshjul för styrelsearbetet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sv-SE" sz="1600" dirty="0">
                <a:solidFill>
                  <a:prstClr val="black"/>
                </a:solidFill>
                <a:latin typeface="Calibri" panose="020F0502020204030204"/>
              </a:rPr>
              <a:t>De kan användas som inspiration eller diskussion.</a:t>
            </a:r>
            <a:endParaRPr kumimoji="0" lang="sv-SE"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52079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E7A6156E-F5AE-2945-98E1-A22A0FEC5E88}"/>
              </a:ext>
            </a:extLst>
          </p:cNvPr>
          <p:cNvSpPr txBox="1"/>
          <p:nvPr/>
        </p:nvSpPr>
        <p:spPr>
          <a:xfrm>
            <a:off x="2341418" y="11222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Platshållare för sidfot 4">
            <a:extLst>
              <a:ext uri="{FF2B5EF4-FFF2-40B4-BE49-F238E27FC236}">
                <a16:creationId xmlns:a16="http://schemas.microsoft.com/office/drawing/2014/main" id="{67B3E7D7-7369-4945-812F-8B775F280655}"/>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Styrelseutbildning ISR 2020</a:t>
            </a:r>
          </a:p>
        </p:txBody>
      </p:sp>
      <p:sp>
        <p:nvSpPr>
          <p:cNvPr id="6" name="Platshållare för bildnummer 5">
            <a:extLst>
              <a:ext uri="{FF2B5EF4-FFF2-40B4-BE49-F238E27FC236}">
                <a16:creationId xmlns:a16="http://schemas.microsoft.com/office/drawing/2014/main" id="{30E293EA-9430-354E-82E2-8CA1FEB91CD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99EF732-A623-C64E-8962-5576D96ADA53}" type="slidenum">
              <a:rPr kumimoji="0" lang="sv-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sv-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Bildobjekt 7">
            <a:extLst>
              <a:ext uri="{FF2B5EF4-FFF2-40B4-BE49-F238E27FC236}">
                <a16:creationId xmlns:a16="http://schemas.microsoft.com/office/drawing/2014/main" id="{20E5E919-80A4-3A46-9714-ABFB8033CC1A}"/>
              </a:ext>
            </a:extLst>
          </p:cNvPr>
          <p:cNvPicPr>
            <a:picLocks noChangeAspect="1"/>
          </p:cNvPicPr>
          <p:nvPr/>
        </p:nvPicPr>
        <p:blipFill>
          <a:blip r:embed="rId2"/>
          <a:stretch>
            <a:fillRect/>
          </a:stretch>
        </p:blipFill>
        <p:spPr>
          <a:xfrm>
            <a:off x="275360" y="6429129"/>
            <a:ext cx="2057400" cy="423824"/>
          </a:xfrm>
          <a:prstGeom prst="rect">
            <a:avLst/>
          </a:prstGeom>
        </p:spPr>
      </p:pic>
      <p:sp>
        <p:nvSpPr>
          <p:cNvPr id="9" name="textruta 8">
            <a:extLst>
              <a:ext uri="{FF2B5EF4-FFF2-40B4-BE49-F238E27FC236}">
                <a16:creationId xmlns:a16="http://schemas.microsoft.com/office/drawing/2014/main" id="{A2B437B6-0049-624A-9B5C-DF293C093A9C}"/>
              </a:ext>
            </a:extLst>
          </p:cNvPr>
          <p:cNvSpPr txBox="1"/>
          <p:nvPr/>
        </p:nvSpPr>
        <p:spPr>
          <a:xfrm>
            <a:off x="1905000" y="1859340"/>
            <a:ext cx="5410200" cy="275422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xtruta 6">
            <a:extLst>
              <a:ext uri="{FF2B5EF4-FFF2-40B4-BE49-F238E27FC236}">
                <a16:creationId xmlns:a16="http://schemas.microsoft.com/office/drawing/2014/main" id="{7EA1580E-F486-4849-AE9A-8C932C2D0F5C}"/>
              </a:ext>
            </a:extLst>
          </p:cNvPr>
          <p:cNvSpPr txBox="1"/>
          <p:nvPr/>
        </p:nvSpPr>
        <p:spPr>
          <a:xfrm>
            <a:off x="1905000" y="1337608"/>
            <a:ext cx="4821382"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Ägar- och ledningsprövning (1 – av 2)</a:t>
            </a: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Rektangel 1">
            <a:extLst>
              <a:ext uri="{FF2B5EF4-FFF2-40B4-BE49-F238E27FC236}">
                <a16:creationId xmlns:a16="http://schemas.microsoft.com/office/drawing/2014/main" id="{1CF02B35-21E1-4474-8D31-631C7C963262}"/>
              </a:ext>
            </a:extLst>
          </p:cNvPr>
          <p:cNvSpPr/>
          <p:nvPr/>
        </p:nvSpPr>
        <p:spPr>
          <a:xfrm>
            <a:off x="1905000" y="1859340"/>
            <a:ext cx="5657850" cy="3970318"/>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Styrelsen som en helhet ska kunna möta</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 ”krav på erfarenhet av eller på annat sätt förvärvad insikt i de förskrifter som gäller för skolverksamheten samt lämplighet att bedriva denna.”</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samt ha</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 ”kompetens gällande de föreskrifter som krävs för att bedriva skolverksamhet, till exempel skollagstiftning, arbetsrätt, arbetsmiljö samt ekonomi.”</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En avgift ska betalas till Skolinspektionen i samband med prövningen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9791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E7A6156E-F5AE-2945-98E1-A22A0FEC5E88}"/>
              </a:ext>
            </a:extLst>
          </p:cNvPr>
          <p:cNvSpPr txBox="1"/>
          <p:nvPr/>
        </p:nvSpPr>
        <p:spPr>
          <a:xfrm>
            <a:off x="2341418" y="11222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Platshållare för sidfot 4">
            <a:extLst>
              <a:ext uri="{FF2B5EF4-FFF2-40B4-BE49-F238E27FC236}">
                <a16:creationId xmlns:a16="http://schemas.microsoft.com/office/drawing/2014/main" id="{67B3E7D7-7369-4945-812F-8B775F280655}"/>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Styrelseutbildning ISR 2020</a:t>
            </a:r>
          </a:p>
        </p:txBody>
      </p:sp>
      <p:sp>
        <p:nvSpPr>
          <p:cNvPr id="6" name="Platshållare för bildnummer 5">
            <a:extLst>
              <a:ext uri="{FF2B5EF4-FFF2-40B4-BE49-F238E27FC236}">
                <a16:creationId xmlns:a16="http://schemas.microsoft.com/office/drawing/2014/main" id="{30E293EA-9430-354E-82E2-8CA1FEB91CD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99EF732-A623-C64E-8962-5576D96ADA53}" type="slidenum">
              <a:rPr kumimoji="0" lang="sv-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sv-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Bildobjekt 7">
            <a:extLst>
              <a:ext uri="{FF2B5EF4-FFF2-40B4-BE49-F238E27FC236}">
                <a16:creationId xmlns:a16="http://schemas.microsoft.com/office/drawing/2014/main" id="{20E5E919-80A4-3A46-9714-ABFB8033CC1A}"/>
              </a:ext>
            </a:extLst>
          </p:cNvPr>
          <p:cNvPicPr>
            <a:picLocks noChangeAspect="1"/>
          </p:cNvPicPr>
          <p:nvPr/>
        </p:nvPicPr>
        <p:blipFill>
          <a:blip r:embed="rId2"/>
          <a:stretch>
            <a:fillRect/>
          </a:stretch>
        </p:blipFill>
        <p:spPr>
          <a:xfrm>
            <a:off x="275360" y="6429129"/>
            <a:ext cx="2057400" cy="423824"/>
          </a:xfrm>
          <a:prstGeom prst="rect">
            <a:avLst/>
          </a:prstGeom>
        </p:spPr>
      </p:pic>
      <p:sp>
        <p:nvSpPr>
          <p:cNvPr id="9" name="textruta 8">
            <a:extLst>
              <a:ext uri="{FF2B5EF4-FFF2-40B4-BE49-F238E27FC236}">
                <a16:creationId xmlns:a16="http://schemas.microsoft.com/office/drawing/2014/main" id="{A2B437B6-0049-624A-9B5C-DF293C093A9C}"/>
              </a:ext>
            </a:extLst>
          </p:cNvPr>
          <p:cNvSpPr txBox="1"/>
          <p:nvPr/>
        </p:nvSpPr>
        <p:spPr>
          <a:xfrm>
            <a:off x="1524000" y="1274618"/>
            <a:ext cx="6115050" cy="4524315"/>
          </a:xfrm>
          <a:prstGeom prst="rect">
            <a:avLst/>
          </a:prstGeom>
          <a:noFill/>
        </p:spPr>
        <p:txBody>
          <a:bodyPr wrap="square" rtlCol="0">
            <a:spAutoFit/>
          </a:bodyPr>
          <a:lstStyle/>
          <a:p>
            <a:pPr lvl="0">
              <a:lnSpc>
                <a:spcPct val="200000"/>
              </a:lnSpc>
            </a:pP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Ägar- och ledningsprövning (</a:t>
            </a:r>
            <a:r>
              <a:rPr lang="sv-SE" b="1" dirty="0">
                <a:solidFill>
                  <a:prstClr val="black"/>
                </a:solidFill>
              </a:rPr>
              <a:t>2 – av 2)</a:t>
            </a: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Ägar- och ledningsprövning ska göras så fort en förändring av styrelsens sammansättning sker. </a:t>
            </a:r>
          </a:p>
          <a:p>
            <a:pPr marL="0" marR="0" lvl="0" indent="0" algn="l" defTabSz="457200" rtl="0" eaLnBrk="1" fontAlgn="auto" latinLnBrk="0" hangingPunct="1">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Skolinspektionen bedömer: styrelsen som helhet ska besitta en samlad kunskap inom de områden som prövas. </a:t>
            </a:r>
            <a:b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Utdrag ur belastningsregistret i delar som gäller för arbete med barn ska uppvisas. </a:t>
            </a:r>
            <a:b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Kreditupplysning för varje styrelseledamot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Krav på ekonomiska förutsättningar, särskilt vid nystart av skola</a:t>
            </a:r>
          </a:p>
          <a:p>
            <a:pPr marL="0" marR="0" lvl="0" indent="0" algn="l" defTabSz="457200" rtl="0" eaLnBrk="1" fontAlgn="auto" latinLnBrk="0" hangingPunct="1">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rPr>
              <a:t>En pågående utredning har föreslagit ytterligare krav i prövningen kring demokrativillkor – </a:t>
            </a:r>
            <a:r>
              <a:rPr kumimoji="0" lang="sv-SE" sz="1800" b="0" i="0" u="none" strike="noStrike" kern="1200" cap="none" spc="0" normalizeH="0" baseline="0" noProof="0" dirty="0" err="1">
                <a:ln>
                  <a:noFill/>
                </a:ln>
                <a:solidFill>
                  <a:prstClr val="black"/>
                </a:solidFill>
                <a:effectLst/>
                <a:uLnTx/>
                <a:uFillTx/>
                <a:latin typeface="Calibri" panose="020F0502020204030204"/>
                <a:ea typeface="+mn-ea"/>
                <a:cs typeface="+mn-cs"/>
              </a:rPr>
              <a:t>änn</a:t>
            </a:r>
            <a:r>
              <a:rPr lang="sv-SE" dirty="0">
                <a:solidFill>
                  <a:prstClr val="black"/>
                </a:solidFill>
                <a:latin typeface="Calibri" panose="020F0502020204030204"/>
              </a:rPr>
              <a:t>u ej beslutat</a:t>
            </a: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65697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E7A6156E-F5AE-2945-98E1-A22A0FEC5E88}"/>
              </a:ext>
            </a:extLst>
          </p:cNvPr>
          <p:cNvSpPr txBox="1"/>
          <p:nvPr/>
        </p:nvSpPr>
        <p:spPr>
          <a:xfrm>
            <a:off x="2341418" y="11222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Platshållare för sidfot 4">
            <a:extLst>
              <a:ext uri="{FF2B5EF4-FFF2-40B4-BE49-F238E27FC236}">
                <a16:creationId xmlns:a16="http://schemas.microsoft.com/office/drawing/2014/main" id="{67B3E7D7-7369-4945-812F-8B775F280655}"/>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Styrelseutbildning ISR 2020</a:t>
            </a:r>
          </a:p>
        </p:txBody>
      </p:sp>
      <p:sp>
        <p:nvSpPr>
          <p:cNvPr id="6" name="Platshållare för bildnummer 5">
            <a:extLst>
              <a:ext uri="{FF2B5EF4-FFF2-40B4-BE49-F238E27FC236}">
                <a16:creationId xmlns:a16="http://schemas.microsoft.com/office/drawing/2014/main" id="{30E293EA-9430-354E-82E2-8CA1FEB91CD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99EF732-A623-C64E-8962-5576D96ADA53}" type="slidenum">
              <a:rPr kumimoji="0" lang="sv-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sv-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Bildobjekt 7">
            <a:extLst>
              <a:ext uri="{FF2B5EF4-FFF2-40B4-BE49-F238E27FC236}">
                <a16:creationId xmlns:a16="http://schemas.microsoft.com/office/drawing/2014/main" id="{20E5E919-80A4-3A46-9714-ABFB8033CC1A}"/>
              </a:ext>
            </a:extLst>
          </p:cNvPr>
          <p:cNvPicPr>
            <a:picLocks noChangeAspect="1"/>
          </p:cNvPicPr>
          <p:nvPr/>
        </p:nvPicPr>
        <p:blipFill>
          <a:blip r:embed="rId2"/>
          <a:stretch>
            <a:fillRect/>
          </a:stretch>
        </p:blipFill>
        <p:spPr>
          <a:xfrm>
            <a:off x="275360" y="6429129"/>
            <a:ext cx="2057400" cy="423824"/>
          </a:xfrm>
          <a:prstGeom prst="rect">
            <a:avLst/>
          </a:prstGeom>
        </p:spPr>
      </p:pic>
      <p:sp>
        <p:nvSpPr>
          <p:cNvPr id="9" name="textruta 8">
            <a:extLst>
              <a:ext uri="{FF2B5EF4-FFF2-40B4-BE49-F238E27FC236}">
                <a16:creationId xmlns:a16="http://schemas.microsoft.com/office/drawing/2014/main" id="{A2B437B6-0049-624A-9B5C-DF293C093A9C}"/>
              </a:ext>
            </a:extLst>
          </p:cNvPr>
          <p:cNvSpPr txBox="1"/>
          <p:nvPr/>
        </p:nvSpPr>
        <p:spPr>
          <a:xfrm>
            <a:off x="1276351" y="1274618"/>
            <a:ext cx="7000874" cy="3816429"/>
          </a:xfrm>
          <a:prstGeom prst="rect">
            <a:avLst/>
          </a:prstGeom>
          <a:noFill/>
        </p:spPr>
        <p:txBody>
          <a:bodyPr wrap="square" rtlCol="0">
            <a:spAutoFit/>
          </a:bodyPr>
          <a:lstStyle/>
          <a:p>
            <a:pPr marL="0" marR="0" lvl="0" indent="0" algn="l" defTabSz="457200" rtl="0" eaLnBrk="1" fontAlgn="auto" latinLnBrk="0" hangingPunct="1">
              <a:spcBef>
                <a:spcPts val="0"/>
              </a:spcBef>
              <a:spcAft>
                <a:spcPts val="0"/>
              </a:spcAft>
              <a:buClrTx/>
              <a:buSzTx/>
              <a:buFontTx/>
              <a:buNone/>
              <a:tabLst/>
              <a:defRPr/>
            </a:pP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Vem kan vara huvudman för en skola/förskola?</a:t>
            </a: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spcBef>
                <a:spcPts val="0"/>
              </a:spcBef>
              <a:spcAft>
                <a:spcPts val="0"/>
              </a:spcAft>
              <a:buClrTx/>
              <a:buSzTx/>
              <a:buFontTx/>
              <a:buNone/>
              <a:tabLst/>
              <a:defRPr/>
            </a:pPr>
            <a:endParaRPr kumimoji="0" lang="sv-SE" sz="1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0" marR="0" lvl="0" indent="0" algn="l" defTabSz="457200" rtl="0" eaLnBrk="1" fontAlgn="auto" latinLnBrk="0" hangingPunct="1">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Kommun, landsting/region, staten (det offentliga skolväsendet)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Juridisk person: Ekonomisk förening, ideell förening, stiftelse, AB, </a:t>
            </a:r>
            <a:r>
              <a:rPr kumimoji="0" lang="sv-SE" sz="14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Calibri" panose="020F0502020204030204" pitchFamily="34" charset="0"/>
              </a:rPr>
              <a:t>Abs</a:t>
            </a:r>
            <a:r>
              <a:rPr kumimoji="0" lang="sv-SE" sz="1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a:t>
            </a:r>
            <a:r>
              <a:rPr kumimoji="0" lang="sv-SE" sz="1400" b="0" i="0" u="none" strike="noStrike" kern="1200" cap="none" spc="0" normalizeH="0" baseline="0" noProof="0" dirty="0" err="1">
                <a:ln>
                  <a:noFill/>
                </a:ln>
                <a:solidFill>
                  <a:prstClr val="black"/>
                </a:solidFill>
                <a:effectLst/>
                <a:uLnTx/>
                <a:uFillTx/>
                <a:latin typeface="Calibri" panose="020F0502020204030204" pitchFamily="34" charset="0"/>
                <a:ea typeface="+mn-ea"/>
                <a:cs typeface="Calibri" panose="020F0502020204030204" pitchFamily="34" charset="0"/>
              </a:rPr>
              <a:t>vb</a:t>
            </a:r>
            <a:r>
              <a:rPr kumimoji="0" lang="sv-SE" sz="1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Enskild person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Inom den idéburna sektorn dominerar ekonomiska föreningar till antal följt av ideella föreningar (många kooperativ har någon av dessa organisationsformer). De största idéburna skolorna är ofta stiftelser.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En ny lagstiftning är på väg fram där en huvudman, oavsett organisationsform ska kunna registrera skolverksamheten som idéburen. Denna registrering föreslås bli kopplad till olika krav som liknar ISR:s medlemskriterier.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Vi  hoppas att denna lagstiftning kan medföra flera fördelar för idéburna skolor. Bland annat skulle särbestämmelser kunna gälla för idéburna skolor i ekonomiskt avseende, skattemässigt och i samverkan med det offentliga.</a:t>
            </a:r>
          </a:p>
        </p:txBody>
      </p:sp>
    </p:spTree>
    <p:extLst>
      <p:ext uri="{BB962C8B-B14F-4D97-AF65-F5344CB8AC3E}">
        <p14:creationId xmlns:p14="http://schemas.microsoft.com/office/powerpoint/2010/main" val="856360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E7A6156E-F5AE-2945-98E1-A22A0FEC5E88}"/>
              </a:ext>
            </a:extLst>
          </p:cNvPr>
          <p:cNvSpPr txBox="1"/>
          <p:nvPr/>
        </p:nvSpPr>
        <p:spPr>
          <a:xfrm>
            <a:off x="2332760" y="1122218"/>
            <a:ext cx="4821382" cy="333894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Platshållare för sidfot 4">
            <a:extLst>
              <a:ext uri="{FF2B5EF4-FFF2-40B4-BE49-F238E27FC236}">
                <a16:creationId xmlns:a16="http://schemas.microsoft.com/office/drawing/2014/main" id="{67B3E7D7-7369-4945-812F-8B775F280655}"/>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Styrelseutbildning ISR 2020</a:t>
            </a:r>
          </a:p>
        </p:txBody>
      </p:sp>
      <p:sp>
        <p:nvSpPr>
          <p:cNvPr id="6" name="Platshållare för bildnummer 5">
            <a:extLst>
              <a:ext uri="{FF2B5EF4-FFF2-40B4-BE49-F238E27FC236}">
                <a16:creationId xmlns:a16="http://schemas.microsoft.com/office/drawing/2014/main" id="{30E293EA-9430-354E-82E2-8CA1FEB91CD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99EF732-A623-C64E-8962-5576D96ADA53}" type="slidenum">
              <a:rPr kumimoji="0" lang="sv-SE"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sv-SE"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Bildobjekt 7">
            <a:extLst>
              <a:ext uri="{FF2B5EF4-FFF2-40B4-BE49-F238E27FC236}">
                <a16:creationId xmlns:a16="http://schemas.microsoft.com/office/drawing/2014/main" id="{20E5E919-80A4-3A46-9714-ABFB8033CC1A}"/>
              </a:ext>
            </a:extLst>
          </p:cNvPr>
          <p:cNvPicPr>
            <a:picLocks noChangeAspect="1"/>
          </p:cNvPicPr>
          <p:nvPr/>
        </p:nvPicPr>
        <p:blipFill>
          <a:blip r:embed="rId2"/>
          <a:stretch>
            <a:fillRect/>
          </a:stretch>
        </p:blipFill>
        <p:spPr>
          <a:xfrm>
            <a:off x="275360" y="6429129"/>
            <a:ext cx="2057400" cy="423824"/>
          </a:xfrm>
          <a:prstGeom prst="rect">
            <a:avLst/>
          </a:prstGeom>
        </p:spPr>
      </p:pic>
      <p:sp>
        <p:nvSpPr>
          <p:cNvPr id="9" name="textruta 8">
            <a:extLst>
              <a:ext uri="{FF2B5EF4-FFF2-40B4-BE49-F238E27FC236}">
                <a16:creationId xmlns:a16="http://schemas.microsoft.com/office/drawing/2014/main" id="{A2B437B6-0049-624A-9B5C-DF293C093A9C}"/>
              </a:ext>
            </a:extLst>
          </p:cNvPr>
          <p:cNvSpPr txBox="1"/>
          <p:nvPr/>
        </p:nvSpPr>
        <p:spPr>
          <a:xfrm>
            <a:off x="1543050" y="1274618"/>
            <a:ext cx="6153149" cy="415498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800" b="1" i="0" u="none" strike="noStrike" kern="1200" cap="none" spc="0" normalizeH="0" baseline="0" noProof="0" dirty="0">
                <a:ln>
                  <a:noFill/>
                </a:ln>
                <a:solidFill>
                  <a:prstClr val="black"/>
                </a:solidFill>
                <a:effectLst/>
                <a:uLnTx/>
                <a:uFillTx/>
                <a:latin typeface="Calibri" panose="020F0502020204030204"/>
                <a:ea typeface="+mn-ea"/>
                <a:cs typeface="+mn-cs"/>
              </a:rPr>
              <a:t>Stark lag- och regelstyrning</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Skola och förskola är starkt styrda av lagar och förordningar. Denna styrelseutbildning försöker reda ut centrala begrepp och samla viktiga delar av juridik och regelverk i skollagen och olika förordningar.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Vi vill också tydliggöra var det formella ansvaret för olika frågor ligger och vad delegation innebär.</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Vi kommer inte att ta upp ansvaret utifrån arbetsmiljölagen i denna utbildning då arbetsgivarorganisationerna har sådan utbildning.</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Oavsett om ni är stiftelse eller förening av något slag, så ställs särskilda krav på ledningen av en idéburen verksamhet.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v-SE" sz="1400" b="0" i="0" u="none" strike="noStrike" kern="1200" cap="none" spc="0" normalizeH="0" baseline="0" noProof="0" dirty="0">
                <a:ln>
                  <a:noFill/>
                </a:ln>
                <a:solidFill>
                  <a:prstClr val="black"/>
                </a:solidFill>
                <a:effectLst/>
                <a:uLnTx/>
                <a:uFillTx/>
                <a:latin typeface="Calibri" panose="020F0502020204030204"/>
                <a:ea typeface="+mn-ea"/>
                <a:cs typeface="+mn-cs"/>
              </a:rPr>
              <a:t>Vi vill inledningsvis beröra idéburna ledningskrav, då det idéburna perspektivet ligger till grund för hur styrelse och skolledning samverkar kring att bygga en verksamhet som utgår från regelverken men samtidigt lyckas fånga det idéburna engagemanget.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30244806"/>
      </p:ext>
    </p:extLst>
  </p:cSld>
  <p:clrMapOvr>
    <a:masterClrMapping/>
  </p:clrMapOvr>
</p:sld>
</file>

<file path=ppt/theme/theme1.xml><?xml version="1.0" encoding="utf-8"?>
<a:theme xmlns:a="http://schemas.openxmlformats.org/drawingml/2006/main" name="1_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109</TotalTime>
  <Words>5174</Words>
  <Application>Microsoft Macintosh PowerPoint</Application>
  <PresentationFormat>Bildspel på skärmen (4:3)</PresentationFormat>
  <Paragraphs>652</Paragraphs>
  <Slides>53</Slides>
  <Notes>1</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53</vt:i4>
      </vt:variant>
    </vt:vector>
  </HeadingPairs>
  <TitlesOfParts>
    <vt:vector size="59" baseType="lpstr">
      <vt:lpstr>Arial</vt:lpstr>
      <vt:lpstr>Calibri</vt:lpstr>
      <vt:lpstr>Calibri Light</vt:lpstr>
      <vt:lpstr>Cambria</vt:lpstr>
      <vt:lpstr>source sans pro</vt:lpstr>
      <vt:lpstr>1_Office-tema</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ingemar.olsson@ideburenskola.se</dc:creator>
  <cp:lastModifiedBy>ingemar.olsson@ideburenskola.se</cp:lastModifiedBy>
  <cp:revision>40</cp:revision>
  <dcterms:created xsi:type="dcterms:W3CDTF">2020-06-02T10:52:40Z</dcterms:created>
  <dcterms:modified xsi:type="dcterms:W3CDTF">2020-06-26T05:14:09Z</dcterms:modified>
</cp:coreProperties>
</file>